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89" r:id="rId5"/>
    <p:sldId id="259" r:id="rId6"/>
    <p:sldId id="260" r:id="rId7"/>
    <p:sldId id="261" r:id="rId8"/>
    <p:sldId id="262" r:id="rId9"/>
    <p:sldId id="263" r:id="rId10"/>
    <p:sldId id="293" r:id="rId11"/>
    <p:sldId id="294" r:id="rId12"/>
    <p:sldId id="264" r:id="rId13"/>
    <p:sldId id="295" r:id="rId14"/>
    <p:sldId id="265" r:id="rId15"/>
    <p:sldId id="296" r:id="rId16"/>
    <p:sldId id="291" r:id="rId17"/>
    <p:sldId id="292" r:id="rId18"/>
    <p:sldId id="279" r:id="rId19"/>
    <p:sldId id="280" r:id="rId20"/>
    <p:sldId id="281" r:id="rId21"/>
    <p:sldId id="282" r:id="rId22"/>
    <p:sldId id="283" r:id="rId23"/>
    <p:sldId id="284" r:id="rId24"/>
    <p:sldId id="285" r:id="rId25"/>
    <p:sldId id="288" r:id="rId26"/>
  </p:sldIdLst>
  <p:sldSz cx="18288000" cy="10287000"/>
  <p:notesSz cx="6858000" cy="9144000"/>
  <p:embeddedFontLst>
    <p:embeddedFont>
      <p:font typeface="Gotham" panose="020B0604020202020204" charset="0"/>
      <p:regular r:id="rId27"/>
    </p:embeddedFont>
    <p:embeddedFont>
      <p:font typeface="Gotham Bold" panose="020B0604020202020204" charset="0"/>
      <p:regular r:id="rId28"/>
    </p:embeddedFont>
    <p:embeddedFont>
      <p:font typeface="Open Sans" panose="020B0604020202020204" charset="0"/>
      <p:regular r:id="rId29"/>
      <p:bold r:id="rId30"/>
      <p:italic r:id="rId31"/>
      <p:boldItalic r:id="rId32"/>
    </p:embeddedFont>
    <p:embeddedFont>
      <p:font typeface="Open Sans 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81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7.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MY"/>
          </a:p>
        </p:txBody>
      </p:sp>
      <p:grpSp>
        <p:nvGrpSpPr>
          <p:cNvPr id="12" name="Group 12"/>
          <p:cNvGrpSpPr/>
          <p:nvPr/>
        </p:nvGrpSpPr>
        <p:grpSpPr>
          <a:xfrm rot="-2700000">
            <a:off x="12203563" y="1840810"/>
            <a:ext cx="1115086" cy="1138748"/>
            <a:chOff x="0" y="0"/>
            <a:chExt cx="293685" cy="299917"/>
          </a:xfrm>
        </p:grpSpPr>
        <p:sp>
          <p:nvSpPr>
            <p:cNvPr id="13" name="Freeform 13"/>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14" name="TextBox 14"/>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rot="-2700000">
            <a:off x="12203563" y="7307443"/>
            <a:ext cx="1115086" cy="1138748"/>
            <a:chOff x="0" y="0"/>
            <a:chExt cx="293685" cy="299917"/>
          </a:xfrm>
        </p:grpSpPr>
        <p:sp>
          <p:nvSpPr>
            <p:cNvPr id="21" name="Freeform 21"/>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22" name="TextBox 22"/>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sp>
        <p:nvSpPr>
          <p:cNvPr id="27" name="Freeform 27"/>
          <p:cNvSpPr/>
          <p:nvPr/>
        </p:nvSpPr>
        <p:spPr>
          <a:xfrm>
            <a:off x="-1484155" y="5310972"/>
            <a:ext cx="8822040" cy="866581"/>
          </a:xfrm>
          <a:custGeom>
            <a:avLst/>
            <a:gdLst/>
            <a:ahLst/>
            <a:cxnLst/>
            <a:rect l="l" t="t" r="r" b="b"/>
            <a:pathLst>
              <a:path w="6205898" h="609600">
                <a:moveTo>
                  <a:pt x="203200" y="0"/>
                </a:moveTo>
                <a:lnTo>
                  <a:pt x="6205898" y="0"/>
                </a:lnTo>
                <a:lnTo>
                  <a:pt x="6002698" y="609600"/>
                </a:lnTo>
                <a:lnTo>
                  <a:pt x="0" y="609600"/>
                </a:lnTo>
                <a:lnTo>
                  <a:pt x="203200" y="0"/>
                </a:lnTo>
                <a:close/>
              </a:path>
            </a:pathLst>
          </a:custGeom>
          <a:gradFill rotWithShape="1">
            <a:gsLst>
              <a:gs pos="0">
                <a:srgbClr val="FFFFFF">
                  <a:alpha val="100000"/>
                </a:srgbClr>
              </a:gs>
              <a:gs pos="100000">
                <a:srgbClr val="9B9B9B">
                  <a:alpha val="100000"/>
                </a:srgbClr>
              </a:gs>
            </a:gsLst>
            <a:lin ang="2700000"/>
          </a:gradFill>
        </p:spPr>
        <p:txBody>
          <a:bodyPr/>
          <a:lstStyle/>
          <a:p>
            <a:endParaRPr lang="en-MY"/>
          </a:p>
        </p:txBody>
      </p:sp>
      <p:sp>
        <p:nvSpPr>
          <p:cNvPr id="28" name="TextBox 28"/>
          <p:cNvSpPr txBox="1"/>
          <p:nvPr/>
        </p:nvSpPr>
        <p:spPr>
          <a:xfrm>
            <a:off x="-1339725" y="5256811"/>
            <a:ext cx="8533180" cy="920742"/>
          </a:xfrm>
          <a:prstGeom prst="rect">
            <a:avLst/>
          </a:prstGeom>
        </p:spPr>
        <p:txBody>
          <a:bodyPr lIns="50800" tIns="50800" rIns="50800" bIns="50800" rtlCol="0" anchor="ctr"/>
          <a:lstStyle/>
          <a:p>
            <a:pPr algn="ctr">
              <a:lnSpc>
                <a:spcPts val="2659"/>
              </a:lnSpc>
            </a:pPr>
            <a:endParaRPr/>
          </a:p>
        </p:txBody>
      </p:sp>
      <p:sp>
        <p:nvSpPr>
          <p:cNvPr id="29" name="Freeform 29"/>
          <p:cNvSpPr/>
          <p:nvPr/>
        </p:nvSpPr>
        <p:spPr>
          <a:xfrm>
            <a:off x="10834665" y="477469"/>
            <a:ext cx="836295" cy="346017"/>
          </a:xfrm>
          <a:custGeom>
            <a:avLst/>
            <a:gdLst/>
            <a:ahLst/>
            <a:cxnLst/>
            <a:rect l="l" t="t" r="r" b="b"/>
            <a:pathLst>
              <a:path w="836295" h="346017">
                <a:moveTo>
                  <a:pt x="0" y="0"/>
                </a:moveTo>
                <a:lnTo>
                  <a:pt x="836295" y="0"/>
                </a:lnTo>
                <a:lnTo>
                  <a:pt x="836295" y="346017"/>
                </a:lnTo>
                <a:lnTo>
                  <a:pt x="0" y="3460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MY"/>
          </a:p>
        </p:txBody>
      </p:sp>
      <p:sp>
        <p:nvSpPr>
          <p:cNvPr id="30" name="Freeform 30"/>
          <p:cNvSpPr/>
          <p:nvPr/>
        </p:nvSpPr>
        <p:spPr>
          <a:xfrm>
            <a:off x="10834665" y="9636522"/>
            <a:ext cx="836295" cy="346017"/>
          </a:xfrm>
          <a:custGeom>
            <a:avLst/>
            <a:gdLst/>
            <a:ahLst/>
            <a:cxnLst/>
            <a:rect l="l" t="t" r="r" b="b"/>
            <a:pathLst>
              <a:path w="836295" h="346017">
                <a:moveTo>
                  <a:pt x="0" y="0"/>
                </a:moveTo>
                <a:lnTo>
                  <a:pt x="836295" y="0"/>
                </a:lnTo>
                <a:lnTo>
                  <a:pt x="836295" y="346017"/>
                </a:lnTo>
                <a:lnTo>
                  <a:pt x="0" y="3460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MY"/>
          </a:p>
        </p:txBody>
      </p:sp>
      <p:sp>
        <p:nvSpPr>
          <p:cNvPr id="31" name="Freeform 31"/>
          <p:cNvSpPr/>
          <p:nvPr/>
        </p:nvSpPr>
        <p:spPr>
          <a:xfrm>
            <a:off x="8862779" y="8784757"/>
            <a:ext cx="562441" cy="284033"/>
          </a:xfrm>
          <a:custGeom>
            <a:avLst/>
            <a:gdLst/>
            <a:ahLst/>
            <a:cxnLst/>
            <a:rect l="l" t="t" r="r" b="b"/>
            <a:pathLst>
              <a:path w="562441" h="284033">
                <a:moveTo>
                  <a:pt x="0" y="0"/>
                </a:moveTo>
                <a:lnTo>
                  <a:pt x="562442" y="0"/>
                </a:lnTo>
                <a:lnTo>
                  <a:pt x="562442" y="284032"/>
                </a:lnTo>
                <a:lnTo>
                  <a:pt x="0" y="2840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32" name="Freeform 32"/>
          <p:cNvSpPr/>
          <p:nvPr/>
        </p:nvSpPr>
        <p:spPr>
          <a:xfrm>
            <a:off x="9144000" y="903510"/>
            <a:ext cx="562441" cy="284033"/>
          </a:xfrm>
          <a:custGeom>
            <a:avLst/>
            <a:gdLst/>
            <a:ahLst/>
            <a:cxnLst/>
            <a:rect l="l" t="t" r="r" b="b"/>
            <a:pathLst>
              <a:path w="562441" h="284033">
                <a:moveTo>
                  <a:pt x="0" y="0"/>
                </a:moveTo>
                <a:lnTo>
                  <a:pt x="562441" y="0"/>
                </a:lnTo>
                <a:lnTo>
                  <a:pt x="562441" y="284033"/>
                </a:lnTo>
                <a:lnTo>
                  <a:pt x="0" y="2840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33" name="Freeform 33"/>
          <p:cNvSpPr/>
          <p:nvPr/>
        </p:nvSpPr>
        <p:spPr>
          <a:xfrm>
            <a:off x="1028700" y="416144"/>
            <a:ext cx="3740115" cy="1542797"/>
          </a:xfrm>
          <a:custGeom>
            <a:avLst/>
            <a:gdLst/>
            <a:ahLst/>
            <a:cxnLst/>
            <a:rect l="l" t="t" r="r" b="b"/>
            <a:pathLst>
              <a:path w="3740115" h="1542797">
                <a:moveTo>
                  <a:pt x="0" y="0"/>
                </a:moveTo>
                <a:lnTo>
                  <a:pt x="3740115" y="0"/>
                </a:lnTo>
                <a:lnTo>
                  <a:pt x="3740115" y="1542798"/>
                </a:lnTo>
                <a:lnTo>
                  <a:pt x="0" y="1542798"/>
                </a:lnTo>
                <a:lnTo>
                  <a:pt x="0" y="0"/>
                </a:lnTo>
                <a:close/>
              </a:path>
            </a:pathLst>
          </a:custGeom>
          <a:blipFill>
            <a:blip r:embed="rId5"/>
            <a:stretch>
              <a:fillRect/>
            </a:stretch>
          </a:blipFill>
        </p:spPr>
        <p:txBody>
          <a:bodyPr/>
          <a:lstStyle/>
          <a:p>
            <a:endParaRPr lang="en-MY"/>
          </a:p>
        </p:txBody>
      </p:sp>
      <p:sp>
        <p:nvSpPr>
          <p:cNvPr id="34" name="TextBox 34"/>
          <p:cNvSpPr txBox="1"/>
          <p:nvPr/>
        </p:nvSpPr>
        <p:spPr>
          <a:xfrm>
            <a:off x="1028700" y="2104355"/>
            <a:ext cx="6972299" cy="2585644"/>
          </a:xfrm>
          <a:prstGeom prst="rect">
            <a:avLst/>
          </a:prstGeom>
        </p:spPr>
        <p:txBody>
          <a:bodyPr wrap="square" lIns="0" tIns="0" rIns="0" bIns="0" rtlCol="0" anchor="t">
            <a:spAutoFit/>
          </a:bodyPr>
          <a:lstStyle/>
          <a:p>
            <a:pPr algn="l">
              <a:lnSpc>
                <a:spcPts val="6926"/>
              </a:lnSpc>
              <a:spcBef>
                <a:spcPct val="0"/>
              </a:spcBef>
            </a:pPr>
            <a:r>
              <a:rPr lang="en-US" sz="4947" b="1" dirty="0">
                <a:solidFill>
                  <a:srgbClr val="FFFFFF"/>
                </a:solidFill>
                <a:latin typeface="Gotham Bold"/>
                <a:ea typeface="Gotham Bold"/>
                <a:cs typeface="Gotham Bold"/>
                <a:sym typeface="Gotham Bold"/>
              </a:rPr>
              <a:t>MALAYSIAN CYBERSECURITY ACT 2024 (ACT 854)</a:t>
            </a:r>
          </a:p>
        </p:txBody>
      </p:sp>
      <p:sp>
        <p:nvSpPr>
          <p:cNvPr id="35" name="TextBox 35"/>
          <p:cNvSpPr txBox="1"/>
          <p:nvPr/>
        </p:nvSpPr>
        <p:spPr>
          <a:xfrm>
            <a:off x="1028700" y="5379665"/>
            <a:ext cx="4743030" cy="626390"/>
          </a:xfrm>
          <a:prstGeom prst="rect">
            <a:avLst/>
          </a:prstGeom>
        </p:spPr>
        <p:txBody>
          <a:bodyPr lIns="0" tIns="0" rIns="0" bIns="0" rtlCol="0" anchor="t">
            <a:spAutoFit/>
          </a:bodyPr>
          <a:lstStyle/>
          <a:p>
            <a:pPr algn="l">
              <a:lnSpc>
                <a:spcPts val="5306"/>
              </a:lnSpc>
              <a:spcBef>
                <a:spcPct val="0"/>
              </a:spcBef>
            </a:pPr>
            <a:r>
              <a:rPr lang="en-US" sz="3790" b="1" dirty="0">
                <a:solidFill>
                  <a:srgbClr val="004B6B"/>
                </a:solidFill>
                <a:latin typeface="Gotham Bold"/>
                <a:ea typeface="Gotham Bold"/>
                <a:cs typeface="Gotham Bold"/>
                <a:sym typeface="Gotham Bold"/>
              </a:rPr>
              <a:t>29 JULY 2026</a:t>
            </a:r>
          </a:p>
        </p:txBody>
      </p:sp>
      <p:sp>
        <p:nvSpPr>
          <p:cNvPr id="36" name="TextBox 36"/>
          <p:cNvSpPr txBox="1"/>
          <p:nvPr/>
        </p:nvSpPr>
        <p:spPr>
          <a:xfrm>
            <a:off x="1028700" y="6863354"/>
            <a:ext cx="6717081" cy="496033"/>
          </a:xfrm>
          <a:prstGeom prst="rect">
            <a:avLst/>
          </a:prstGeom>
        </p:spPr>
        <p:txBody>
          <a:bodyPr lIns="0" tIns="0" rIns="0" bIns="0" rtlCol="0" anchor="t">
            <a:spAutoFit/>
          </a:bodyPr>
          <a:lstStyle/>
          <a:p>
            <a:pPr algn="l">
              <a:lnSpc>
                <a:spcPts val="4190"/>
              </a:lnSpc>
              <a:spcBef>
                <a:spcPct val="0"/>
              </a:spcBef>
            </a:pPr>
            <a:r>
              <a:rPr lang="en-US" sz="2992" dirty="0">
                <a:solidFill>
                  <a:srgbClr val="FFFFFF"/>
                </a:solidFill>
                <a:latin typeface="Gotham"/>
                <a:ea typeface="Gotham"/>
                <a:cs typeface="Gotham"/>
                <a:sym typeface="Gotham"/>
              </a:rPr>
              <a:t>The Impact on Risk Managers</a:t>
            </a:r>
          </a:p>
        </p:txBody>
      </p:sp>
      <p:sp>
        <p:nvSpPr>
          <p:cNvPr id="39" name="Freeform 39"/>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txBody>
          <a:bodyPr/>
          <a:lstStyle/>
          <a:p>
            <a:endParaRPr lang="en-MY"/>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B7AFB709-68F1-BFE6-F2B9-59E19016D354}"/>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E9558C6E-A740-ABF7-0672-E90DC2800F13}"/>
              </a:ext>
            </a:extLst>
          </p:cNvPr>
          <p:cNvSpPr txBox="1"/>
          <p:nvPr/>
        </p:nvSpPr>
        <p:spPr>
          <a:xfrm>
            <a:off x="1028700" y="485775"/>
            <a:ext cx="16230600" cy="2154436"/>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1"/>
            </a:pPr>
            <a:r>
              <a:rPr lang="en-US" sz="7000" b="1" dirty="0">
                <a:solidFill>
                  <a:srgbClr val="FFFFFF"/>
                </a:solidFill>
                <a:latin typeface="Open Sans Bold"/>
                <a:ea typeface="Open Sans Bold"/>
                <a:cs typeface="Open Sans Bold"/>
                <a:sym typeface="Open Sans Bold"/>
              </a:rPr>
              <a:t>Duty to Implement Code of Practice</a:t>
            </a:r>
          </a:p>
        </p:txBody>
      </p:sp>
      <p:sp>
        <p:nvSpPr>
          <p:cNvPr id="12" name="TextBox 12">
            <a:extLst>
              <a:ext uri="{FF2B5EF4-FFF2-40B4-BE49-F238E27FC236}">
                <a16:creationId xmlns:a16="http://schemas.microsoft.com/office/drawing/2014/main" id="{B8342349-1FFA-AF97-9A15-BBFBEAE44905}"/>
              </a:ext>
            </a:extLst>
          </p:cNvPr>
          <p:cNvSpPr txBox="1"/>
          <p:nvPr/>
        </p:nvSpPr>
        <p:spPr>
          <a:xfrm>
            <a:off x="2141577" y="8932617"/>
            <a:ext cx="14004846" cy="467436"/>
          </a:xfrm>
          <a:prstGeom prst="rect">
            <a:avLst/>
          </a:prstGeom>
        </p:spPr>
        <p:txBody>
          <a:bodyPr wrap="square" lIns="0" tIns="0" rIns="0" bIns="0" rtlCol="0" anchor="t">
            <a:spAutoFit/>
          </a:bodyPr>
          <a:lstStyle/>
          <a:p>
            <a:pPr algn="ctr">
              <a:lnSpc>
                <a:spcPts val="3900"/>
              </a:lnSpc>
              <a:spcBef>
                <a:spcPct val="0"/>
              </a:spcBef>
            </a:pPr>
            <a:r>
              <a:rPr lang="en-US" sz="3000" b="1" dirty="0">
                <a:solidFill>
                  <a:srgbClr val="FF3131"/>
                </a:solidFill>
                <a:latin typeface="Gotham Bold"/>
                <a:ea typeface="Gotham Bold"/>
                <a:cs typeface="Gotham Bold"/>
                <a:sym typeface="Gotham Bold"/>
              </a:rPr>
              <a:t>The Penalty: Non-compliance = RM 500,000 Fine + Up to 10 Years Jail.</a:t>
            </a:r>
          </a:p>
        </p:txBody>
      </p:sp>
      <p:sp>
        <p:nvSpPr>
          <p:cNvPr id="14" name="Rectangle 2">
            <a:extLst>
              <a:ext uri="{FF2B5EF4-FFF2-40B4-BE49-F238E27FC236}">
                <a16:creationId xmlns:a16="http://schemas.microsoft.com/office/drawing/2014/main" id="{5EE4097C-4EE3-DF3F-4FDB-32EF0DFD08A5}"/>
              </a:ext>
            </a:extLst>
          </p:cNvPr>
          <p:cNvSpPr>
            <a:spLocks noChangeArrowheads="1"/>
          </p:cNvSpPr>
          <p:nvPr/>
        </p:nvSpPr>
        <p:spPr bwMode="auto">
          <a:xfrm>
            <a:off x="1028700" y="2939481"/>
            <a:ext cx="155829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2800" b="1" i="0" u="sng" strike="noStrike" cap="none" normalizeH="0" baseline="0" dirty="0">
                <a:ln>
                  <a:noFill/>
                </a:ln>
                <a:solidFill>
                  <a:schemeClr val="bg1"/>
                </a:solidFill>
                <a:effectLst/>
                <a:latin typeface="Gotham Bold" panose="020B0604020202020204" charset="0"/>
                <a:cs typeface="Gotham Bold" panose="020B0604020202020204" charset="0"/>
              </a:rPr>
              <a:t>For Banking &amp; Financial Institutions (BNM)</a:t>
            </a:r>
          </a:p>
          <a:p>
            <a:pPr marR="0" lvl="0" algn="l" defTabSz="914400" rtl="0" eaLnBrk="0" fontAlgn="base" latinLnBrk="0" hangingPunct="0">
              <a:lnSpc>
                <a:spcPct val="100000"/>
              </a:lnSpc>
              <a:spcBef>
                <a:spcPct val="0"/>
              </a:spcBef>
              <a:spcAft>
                <a:spcPct val="0"/>
              </a:spcAft>
              <a:buClrTx/>
              <a:buSzTx/>
              <a:tabLst/>
            </a:pPr>
            <a:endParaRPr kumimoji="0" lang="en-US" altLang="en-US" sz="2800" b="1" i="0" u="none" strike="noStrike" cap="none" normalizeH="0" baseline="0" dirty="0">
              <a:ln>
                <a:noFill/>
              </a:ln>
              <a:solidFill>
                <a:schemeClr val="bg1"/>
              </a:solidFill>
              <a:effectLst/>
              <a:latin typeface="Gotham" panose="020B0604020202020204" charset="0"/>
              <a:cs typeface="Gotham" panose="020B060402020202020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The Code:</a:t>
            </a:r>
            <a:r>
              <a:rPr kumimoji="0" lang="en-US" altLang="en-US" sz="2800" b="0" i="0" u="none" strike="noStrike" cap="none" normalizeH="0" baseline="0" dirty="0">
                <a:ln>
                  <a:noFill/>
                </a:ln>
                <a:solidFill>
                  <a:schemeClr val="bg1"/>
                </a:solidFill>
                <a:effectLst/>
                <a:latin typeface="Gotham Bold" panose="020B0604020202020204" charset="0"/>
                <a:cs typeface="Gotham Bold" panose="020B0604020202020204" charset="0"/>
              </a:rPr>
              <a:t> </a:t>
            </a:r>
            <a:r>
              <a:rPr kumimoji="0" lang="en-US" altLang="en-US" sz="2800" b="1" i="0" u="none" strike="noStrike" cap="none" normalizeH="0" baseline="0" dirty="0">
                <a:ln>
                  <a:noFill/>
                </a:ln>
                <a:solidFill>
                  <a:schemeClr val="bg1"/>
                </a:solidFill>
                <a:effectLst/>
                <a:latin typeface="Gotham" panose="020B0604020202020204" charset="0"/>
                <a:cs typeface="Gotham" panose="020B0604020202020204" charset="0"/>
              </a:rPr>
              <a:t>Policy Document on Risk Management in Technology (RMiT)</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Status:</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 This is the primary directive. BNM regulates cybersecurity through the RMiT framework.</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Key Requirement: </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The Act makes adherence to RMiT not just a regulatory expectation but a matter of national security law.</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a:p>
            <a:pPr marL="457200" marR="0" lvl="1" indent="0" algn="l" defTabSz="914400" rtl="0" eaLnBrk="0" fontAlgn="base" latinLnBrk="0" hangingPunct="0">
              <a:lnSpc>
                <a:spcPct val="100000"/>
              </a:lnSpc>
              <a:spcBef>
                <a:spcPct val="0"/>
              </a:spcBef>
              <a:spcAft>
                <a:spcPct val="0"/>
              </a:spcAft>
              <a:buClrTx/>
              <a:buSzTx/>
              <a:tabLst/>
            </a:pPr>
            <a:r>
              <a:rPr kumimoji="0" lang="en-US" altLang="en-US" sz="2800" b="0" i="1" u="none" strike="noStrike" cap="none" normalizeH="0" baseline="0" dirty="0">
                <a:ln>
                  <a:noFill/>
                </a:ln>
                <a:solidFill>
                  <a:schemeClr val="bg1"/>
                </a:solidFill>
                <a:effectLst/>
                <a:latin typeface="Gotham Bold" panose="020B0604020202020204" charset="0"/>
                <a:cs typeface="Gotham Bold" panose="020B0604020202020204" charset="0"/>
              </a:rPr>
              <a:t>Note:</a:t>
            </a:r>
            <a:r>
              <a:rPr kumimoji="0" lang="en-US" altLang="en-US" sz="2800" b="0" i="0" u="none" strike="noStrike" cap="none" normalizeH="0" baseline="0" dirty="0">
                <a:ln>
                  <a:noFill/>
                </a:ln>
                <a:solidFill>
                  <a:schemeClr val="bg1"/>
                </a:solidFill>
                <a:effectLst/>
                <a:latin typeface="Gotham Bold" panose="020B0604020202020204" charset="0"/>
                <a:cs typeface="Gotham Bold" panose="020B0604020202020204" charset="0"/>
              </a:rPr>
              <a:t> </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BNM also enforces the </a:t>
            </a:r>
            <a:r>
              <a:rPr kumimoji="0" lang="en-US" altLang="en-US" sz="2800" b="1" i="0" u="none" strike="noStrike" cap="none" normalizeH="0" baseline="0" dirty="0">
                <a:ln>
                  <a:noFill/>
                </a:ln>
                <a:solidFill>
                  <a:schemeClr val="bg1"/>
                </a:solidFill>
                <a:effectLst/>
                <a:latin typeface="Gotham" panose="020B0604020202020204" charset="0"/>
                <a:cs typeface="Gotham" panose="020B0604020202020204" charset="0"/>
              </a:rPr>
              <a:t>Management of Customer Information and Permitted Disclosures (MCIPD)</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 for data protection aspects.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p:txBody>
      </p:sp>
    </p:spTree>
    <p:extLst>
      <p:ext uri="{BB962C8B-B14F-4D97-AF65-F5344CB8AC3E}">
        <p14:creationId xmlns:p14="http://schemas.microsoft.com/office/powerpoint/2010/main" val="92229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E609BD1D-2DDA-56D2-24A4-44166F6C01CD}"/>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D96CCA3-FB66-FA67-BAF1-DB7758DCA757}"/>
              </a:ext>
            </a:extLst>
          </p:cNvPr>
          <p:cNvSpPr txBox="1"/>
          <p:nvPr/>
        </p:nvSpPr>
        <p:spPr>
          <a:xfrm>
            <a:off x="1028700" y="485775"/>
            <a:ext cx="16230600" cy="2154436"/>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1"/>
            </a:pPr>
            <a:r>
              <a:rPr lang="en-US" sz="7000" b="1" dirty="0">
                <a:solidFill>
                  <a:srgbClr val="FFFFFF"/>
                </a:solidFill>
                <a:latin typeface="Open Sans Bold"/>
                <a:ea typeface="Open Sans Bold"/>
                <a:cs typeface="Open Sans Bold"/>
                <a:sym typeface="Open Sans Bold"/>
              </a:rPr>
              <a:t>Duty to Implement Code of Practice</a:t>
            </a:r>
          </a:p>
        </p:txBody>
      </p:sp>
      <p:sp>
        <p:nvSpPr>
          <p:cNvPr id="12" name="TextBox 12">
            <a:extLst>
              <a:ext uri="{FF2B5EF4-FFF2-40B4-BE49-F238E27FC236}">
                <a16:creationId xmlns:a16="http://schemas.microsoft.com/office/drawing/2014/main" id="{6B9F1DA8-7577-1AA9-3CE5-CD331C595C4C}"/>
              </a:ext>
            </a:extLst>
          </p:cNvPr>
          <p:cNvSpPr txBox="1"/>
          <p:nvPr/>
        </p:nvSpPr>
        <p:spPr>
          <a:xfrm>
            <a:off x="2141577" y="8932617"/>
            <a:ext cx="14004846" cy="467436"/>
          </a:xfrm>
          <a:prstGeom prst="rect">
            <a:avLst/>
          </a:prstGeom>
        </p:spPr>
        <p:txBody>
          <a:bodyPr wrap="square" lIns="0" tIns="0" rIns="0" bIns="0" rtlCol="0" anchor="t">
            <a:spAutoFit/>
          </a:bodyPr>
          <a:lstStyle/>
          <a:p>
            <a:pPr algn="ctr">
              <a:lnSpc>
                <a:spcPts val="3900"/>
              </a:lnSpc>
              <a:spcBef>
                <a:spcPct val="0"/>
              </a:spcBef>
            </a:pPr>
            <a:r>
              <a:rPr lang="en-US" sz="3000" b="1" dirty="0">
                <a:solidFill>
                  <a:srgbClr val="FF3131"/>
                </a:solidFill>
                <a:latin typeface="Gotham Bold"/>
                <a:ea typeface="Gotham Bold"/>
                <a:cs typeface="Gotham Bold"/>
                <a:sym typeface="Gotham Bold"/>
              </a:rPr>
              <a:t>The Penalty: Non-compliance = RM 500,000 Fine + Up to 10 Years Jail.</a:t>
            </a:r>
          </a:p>
        </p:txBody>
      </p:sp>
      <p:sp>
        <p:nvSpPr>
          <p:cNvPr id="4" name="Rectangle 3">
            <a:extLst>
              <a:ext uri="{FF2B5EF4-FFF2-40B4-BE49-F238E27FC236}">
                <a16:creationId xmlns:a16="http://schemas.microsoft.com/office/drawing/2014/main" id="{C3B3D437-36DA-FBA4-011E-45AE8AD6B2CA}"/>
              </a:ext>
            </a:extLst>
          </p:cNvPr>
          <p:cNvSpPr>
            <a:spLocks noChangeArrowheads="1"/>
          </p:cNvSpPr>
          <p:nvPr/>
        </p:nvSpPr>
        <p:spPr bwMode="auto">
          <a:xfrm>
            <a:off x="1028700" y="2942897"/>
            <a:ext cx="1511772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sng" strike="noStrike" cap="none" normalizeH="0" baseline="0" dirty="0">
                <a:ln>
                  <a:noFill/>
                </a:ln>
                <a:solidFill>
                  <a:schemeClr val="bg1"/>
                </a:solidFill>
                <a:effectLst/>
                <a:latin typeface="Gotham Bold" panose="020B0604020202020204" charset="0"/>
                <a:cs typeface="Gotham Bold" panose="020B0604020202020204" charset="0"/>
              </a:rPr>
              <a:t>For Capital Market Entities (Securities Commission)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bg1"/>
              </a:solidFill>
              <a:effectLst/>
              <a:latin typeface="Gotham" panose="020B0604020202020204" charset="0"/>
              <a:cs typeface="Gotham" panose="020B060402020202020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The Code:</a:t>
            </a:r>
            <a:r>
              <a:rPr kumimoji="0" lang="en-US" altLang="en-US" sz="2800" b="0" i="0" u="none" strike="noStrike" cap="none" normalizeH="0" baseline="0" dirty="0">
                <a:ln>
                  <a:noFill/>
                </a:ln>
                <a:solidFill>
                  <a:schemeClr val="bg1"/>
                </a:solidFill>
                <a:effectLst/>
                <a:latin typeface="Gotham Bold" panose="020B0604020202020204" charset="0"/>
                <a:cs typeface="Gotham Bold" panose="020B0604020202020204" charset="0"/>
              </a:rPr>
              <a:t> </a:t>
            </a:r>
            <a:r>
              <a:rPr kumimoji="0" lang="en-US" altLang="en-US" sz="2800" b="1" i="0" u="none" strike="noStrike" cap="none" normalizeH="0" baseline="0" dirty="0">
                <a:ln>
                  <a:noFill/>
                </a:ln>
                <a:solidFill>
                  <a:schemeClr val="bg1"/>
                </a:solidFill>
                <a:effectLst/>
                <a:latin typeface="Gotham" panose="020B0604020202020204" charset="0"/>
                <a:cs typeface="Gotham" panose="020B0604020202020204" charset="0"/>
              </a:rPr>
              <a:t>Guidelines on Technology Risk Management (GTRM)</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a:t>
            </a:r>
          </a:p>
          <a:p>
            <a:pPr marR="0" lvl="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Status:</a:t>
            </a:r>
            <a:r>
              <a:rPr kumimoji="0" lang="en-US" altLang="en-US" sz="2800" b="0" i="0" u="none" strike="noStrike" cap="none" normalizeH="0" baseline="0" dirty="0">
                <a:ln>
                  <a:noFill/>
                </a:ln>
                <a:solidFill>
                  <a:schemeClr val="bg1"/>
                </a:solidFill>
                <a:effectLst/>
                <a:latin typeface="Gotham Bold" panose="020B0604020202020204" charset="0"/>
                <a:cs typeface="Gotham Bold" panose="020B0604020202020204" charset="0"/>
              </a:rPr>
              <a:t> </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Recently revised (August 2024) specifically to align with the Cyber Security Act 2024.</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endParaRPr>
          </a:p>
          <a:p>
            <a:pPr marL="285750" lvl="0" indent="-285750" eaLnBrk="0" fontAlgn="base" hangingPunct="0">
              <a:spcBef>
                <a:spcPct val="0"/>
              </a:spcBef>
              <a:spcAft>
                <a:spcPct val="0"/>
              </a:spcAft>
              <a:buFont typeface="Arial" panose="020B0604020202020204" pitchFamily="34" charset="0"/>
              <a:buChar char="•"/>
            </a:pPr>
            <a:r>
              <a:rPr kumimoji="0" lang="en-US" altLang="en-US" sz="2800" b="1" i="0" u="none" strike="noStrike" cap="none" normalizeH="0" baseline="0" dirty="0">
                <a:ln>
                  <a:noFill/>
                </a:ln>
                <a:solidFill>
                  <a:schemeClr val="bg1"/>
                </a:solidFill>
                <a:effectLst/>
                <a:latin typeface="Gotham Bold" panose="020B0604020202020204" charset="0"/>
                <a:cs typeface="Gotham Bold" panose="020B0604020202020204" charset="0"/>
              </a:rPr>
              <a:t>Key Requirement:</a:t>
            </a:r>
            <a:r>
              <a:rPr kumimoji="0" lang="en-US" altLang="en-US" sz="2800" b="0" i="0" u="none" strike="noStrike" cap="none" normalizeH="0" baseline="0" dirty="0">
                <a:ln>
                  <a:noFill/>
                </a:ln>
                <a:solidFill>
                  <a:schemeClr val="bg1"/>
                </a:solidFill>
                <a:effectLst/>
                <a:latin typeface="Gotham Bold" panose="020B0604020202020204" charset="0"/>
                <a:cs typeface="Gotham Bold" panose="020B0604020202020204" charset="0"/>
              </a:rPr>
              <a:t> </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Paragraphs within these Guidelines regarding cyber risk management, access control, and data protection are now legally enforceable under the </a:t>
            </a:r>
            <a:r>
              <a:rPr lang="en-US" altLang="en-US" sz="2800" dirty="0">
                <a:solidFill>
                  <a:schemeClr val="bg1"/>
                </a:solidFill>
                <a:latin typeface="Gotham" panose="020B0604020202020204" charset="0"/>
                <a:cs typeface="Gotham" panose="020B0604020202020204" charset="0"/>
              </a:rPr>
              <a:t>Cyber Security Act 2024</a:t>
            </a:r>
            <a:r>
              <a:rPr kumimoji="0" lang="en-US" altLang="en-US" sz="2800" b="0" i="0" u="none" strike="noStrike" cap="none" normalizeH="0" baseline="0" dirty="0">
                <a:ln>
                  <a:noFill/>
                </a:ln>
                <a:solidFill>
                  <a:schemeClr val="bg1"/>
                </a:solidFill>
                <a:effectLst/>
                <a:latin typeface="Gotham" panose="020B0604020202020204" charset="0"/>
                <a:cs typeface="Gotham" panose="020B0604020202020204" charset="0"/>
              </a:rPr>
              <a:t>.</a:t>
            </a:r>
          </a:p>
        </p:txBody>
      </p:sp>
    </p:spTree>
    <p:extLst>
      <p:ext uri="{BB962C8B-B14F-4D97-AF65-F5344CB8AC3E}">
        <p14:creationId xmlns:p14="http://schemas.microsoft.com/office/powerpoint/2010/main" val="3991250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2310138" y="2814678"/>
            <a:ext cx="1704606" cy="2228243"/>
          </a:xfrm>
          <a:custGeom>
            <a:avLst/>
            <a:gdLst/>
            <a:ahLst/>
            <a:cxnLst/>
            <a:rect l="l" t="t" r="r" b="b"/>
            <a:pathLst>
              <a:path w="1704606" h="2228243">
                <a:moveTo>
                  <a:pt x="0" y="0"/>
                </a:moveTo>
                <a:lnTo>
                  <a:pt x="1704606" y="0"/>
                </a:lnTo>
                <a:lnTo>
                  <a:pt x="1704606" y="2228242"/>
                </a:lnTo>
                <a:lnTo>
                  <a:pt x="0" y="22282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MY"/>
          </a:p>
        </p:txBody>
      </p:sp>
      <p:sp>
        <p:nvSpPr>
          <p:cNvPr id="3" name="Freeform 3"/>
          <p:cNvSpPr/>
          <p:nvPr/>
        </p:nvSpPr>
        <p:spPr>
          <a:xfrm>
            <a:off x="8046084" y="2814678"/>
            <a:ext cx="2195832" cy="2228243"/>
          </a:xfrm>
          <a:custGeom>
            <a:avLst/>
            <a:gdLst/>
            <a:ahLst/>
            <a:cxnLst/>
            <a:rect l="l" t="t" r="r" b="b"/>
            <a:pathLst>
              <a:path w="2195832" h="2228243">
                <a:moveTo>
                  <a:pt x="0" y="0"/>
                </a:moveTo>
                <a:lnTo>
                  <a:pt x="2195832" y="0"/>
                </a:lnTo>
                <a:lnTo>
                  <a:pt x="2195832" y="2228242"/>
                </a:lnTo>
                <a:lnTo>
                  <a:pt x="0" y="22282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MY"/>
          </a:p>
        </p:txBody>
      </p:sp>
      <p:sp>
        <p:nvSpPr>
          <p:cNvPr id="4" name="Freeform 4"/>
          <p:cNvSpPr/>
          <p:nvPr/>
        </p:nvSpPr>
        <p:spPr>
          <a:xfrm>
            <a:off x="13853116" y="2814678"/>
            <a:ext cx="2228243" cy="2228243"/>
          </a:xfrm>
          <a:custGeom>
            <a:avLst/>
            <a:gdLst/>
            <a:ahLst/>
            <a:cxnLst/>
            <a:rect l="l" t="t" r="r" b="b"/>
            <a:pathLst>
              <a:path w="2228243" h="2228243">
                <a:moveTo>
                  <a:pt x="0" y="0"/>
                </a:moveTo>
                <a:lnTo>
                  <a:pt x="2228243" y="0"/>
                </a:lnTo>
                <a:lnTo>
                  <a:pt x="2228243" y="2228242"/>
                </a:lnTo>
                <a:lnTo>
                  <a:pt x="0" y="222824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5" name="TextBox 5"/>
          <p:cNvSpPr txBox="1"/>
          <p:nvPr/>
        </p:nvSpPr>
        <p:spPr>
          <a:xfrm>
            <a:off x="1028700" y="485775"/>
            <a:ext cx="16230600" cy="2154436"/>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2"/>
            </a:pPr>
            <a:r>
              <a:rPr lang="en-US" sz="7000" b="1" dirty="0">
                <a:solidFill>
                  <a:srgbClr val="FFFFFF"/>
                </a:solidFill>
                <a:latin typeface="Open Sans Bold"/>
                <a:ea typeface="Open Sans Bold"/>
                <a:cs typeface="Open Sans Bold"/>
                <a:sym typeface="Open Sans Bold"/>
              </a:rPr>
              <a:t>Mandatory Risk Assessment &amp; Audit</a:t>
            </a:r>
          </a:p>
        </p:txBody>
      </p:sp>
      <p:sp>
        <p:nvSpPr>
          <p:cNvPr id="6" name="TextBox 6"/>
          <p:cNvSpPr txBox="1"/>
          <p:nvPr/>
        </p:nvSpPr>
        <p:spPr>
          <a:xfrm>
            <a:off x="1028700" y="5428257"/>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Duty</a:t>
            </a:r>
          </a:p>
        </p:txBody>
      </p:sp>
      <p:sp>
        <p:nvSpPr>
          <p:cNvPr id="7" name="TextBox 7"/>
          <p:cNvSpPr txBox="1"/>
          <p:nvPr/>
        </p:nvSpPr>
        <p:spPr>
          <a:xfrm>
            <a:off x="1028700" y="6373137"/>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You must conduct a Cybe</a:t>
            </a:r>
            <a:r>
              <a:rPr lang="en-US" sz="2100" u="none">
                <a:solidFill>
                  <a:srgbClr val="FFFFFF"/>
                </a:solidFill>
                <a:latin typeface="Open Sans"/>
                <a:ea typeface="Open Sans"/>
                <a:cs typeface="Open Sans"/>
                <a:sym typeface="Open Sans"/>
              </a:rPr>
              <a:t>r Security Risk Assessment and an Audit within the prescribed periods.</a:t>
            </a:r>
          </a:p>
        </p:txBody>
      </p:sp>
      <p:sp>
        <p:nvSpPr>
          <p:cNvPr id="8" name="TextBox 8"/>
          <p:cNvSpPr txBox="1"/>
          <p:nvPr/>
        </p:nvSpPr>
        <p:spPr>
          <a:xfrm>
            <a:off x="6851938" y="5428257"/>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Deadline</a:t>
            </a:r>
          </a:p>
        </p:txBody>
      </p:sp>
      <p:sp>
        <p:nvSpPr>
          <p:cNvPr id="9" name="TextBox 9"/>
          <p:cNvSpPr txBox="1"/>
          <p:nvPr/>
        </p:nvSpPr>
        <p:spPr>
          <a:xfrm>
            <a:off x="6851938" y="6373137"/>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R</a:t>
            </a:r>
            <a:r>
              <a:rPr lang="en-US" sz="2100" u="none">
                <a:solidFill>
                  <a:srgbClr val="FFFFFF"/>
                </a:solidFill>
                <a:latin typeface="Open Sans"/>
                <a:ea typeface="Open Sans"/>
                <a:cs typeface="Open Sans"/>
                <a:sym typeface="Open Sans"/>
              </a:rPr>
              <a:t>eports must be submitted to the Chief Executive (NACSA) within 30 days of completion.</a:t>
            </a:r>
          </a:p>
        </p:txBody>
      </p:sp>
      <p:sp>
        <p:nvSpPr>
          <p:cNvPr id="10" name="TextBox 10"/>
          <p:cNvSpPr txBox="1"/>
          <p:nvPr/>
        </p:nvSpPr>
        <p:spPr>
          <a:xfrm>
            <a:off x="12675175" y="5428257"/>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Power</a:t>
            </a:r>
          </a:p>
        </p:txBody>
      </p:sp>
      <p:sp>
        <p:nvSpPr>
          <p:cNvPr id="11" name="TextBox 11"/>
          <p:cNvSpPr txBox="1"/>
          <p:nvPr/>
        </p:nvSpPr>
        <p:spPr>
          <a:xfrm>
            <a:off x="12675175" y="6373137"/>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The Chief</a:t>
            </a:r>
            <a:r>
              <a:rPr lang="en-US" sz="2100" u="none">
                <a:solidFill>
                  <a:srgbClr val="FFFFFF"/>
                </a:solidFill>
                <a:latin typeface="Open Sans"/>
                <a:ea typeface="Open Sans"/>
                <a:cs typeface="Open Sans"/>
                <a:sym typeface="Open Sans"/>
              </a:rPr>
              <a:t> Executive can reject your report and order a re-evaluation if deemed unsatisfactory.</a:t>
            </a:r>
          </a:p>
        </p:txBody>
      </p:sp>
      <p:sp>
        <p:nvSpPr>
          <p:cNvPr id="12" name="TextBox 12"/>
          <p:cNvSpPr txBox="1"/>
          <p:nvPr/>
        </p:nvSpPr>
        <p:spPr>
          <a:xfrm>
            <a:off x="1136689" y="8953500"/>
            <a:ext cx="16014621" cy="496290"/>
          </a:xfrm>
          <a:prstGeom prst="rect">
            <a:avLst/>
          </a:prstGeom>
        </p:spPr>
        <p:txBody>
          <a:bodyPr wrap="square" lIns="0" tIns="0" rIns="0" bIns="0" rtlCol="0" anchor="t">
            <a:spAutoFit/>
          </a:bodyPr>
          <a:lstStyle/>
          <a:p>
            <a:pPr algn="ctr">
              <a:lnSpc>
                <a:spcPts val="4200"/>
              </a:lnSpc>
              <a:spcBef>
                <a:spcPct val="0"/>
              </a:spcBef>
            </a:pPr>
            <a:r>
              <a:rPr lang="en-US" sz="3000" b="1" dirty="0">
                <a:solidFill>
                  <a:srgbClr val="FF3131"/>
                </a:solidFill>
                <a:latin typeface="Gotham Bold"/>
                <a:ea typeface="Gotham Bold"/>
                <a:cs typeface="Gotham Bold"/>
                <a:sym typeface="Gotham Bold"/>
              </a:rPr>
              <a:t>The Penalty: Failure to conduct or submit = RM 200,000 Fine + Up to 3 Years Jail.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6C02E213-A24A-1493-1BCF-79DF59B8C888}"/>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BFF45A47-1A22-5307-EE0D-AB82C6E5C3AE}"/>
              </a:ext>
            </a:extLst>
          </p:cNvPr>
          <p:cNvSpPr txBox="1"/>
          <p:nvPr/>
        </p:nvSpPr>
        <p:spPr>
          <a:xfrm>
            <a:off x="1028700" y="485775"/>
            <a:ext cx="14668500" cy="2154436"/>
          </a:xfrm>
          <a:prstGeom prst="rect">
            <a:avLst/>
          </a:prstGeom>
        </p:spPr>
        <p:txBody>
          <a:bodyPr wrap="square" lIns="0" tIns="0" rIns="0" bIns="0" rtlCol="0" anchor="t">
            <a:spAutoFit/>
          </a:bodyPr>
          <a:lstStyle/>
          <a:p>
            <a:pPr marL="1143000" lvl="0" indent="-1143000" algn="l">
              <a:lnSpc>
                <a:spcPts val="8400"/>
              </a:lnSpc>
              <a:spcBef>
                <a:spcPct val="0"/>
              </a:spcBef>
              <a:buFont typeface="+mj-lt"/>
              <a:buAutoNum type="arabicPeriod" startAt="22"/>
            </a:pPr>
            <a:r>
              <a:rPr lang="en-US" sz="7000" b="1" dirty="0">
                <a:solidFill>
                  <a:srgbClr val="FFFFFF"/>
                </a:solidFill>
                <a:latin typeface="Open Sans Bold"/>
                <a:ea typeface="Open Sans Bold"/>
                <a:cs typeface="Open Sans Bold"/>
                <a:sym typeface="Open Sans Bold"/>
              </a:rPr>
              <a:t>Mandatory Risk Assessment &amp; Audit</a:t>
            </a:r>
          </a:p>
        </p:txBody>
      </p:sp>
      <p:sp>
        <p:nvSpPr>
          <p:cNvPr id="12" name="TextBox 12">
            <a:extLst>
              <a:ext uri="{FF2B5EF4-FFF2-40B4-BE49-F238E27FC236}">
                <a16:creationId xmlns:a16="http://schemas.microsoft.com/office/drawing/2014/main" id="{FAA1767B-F1DB-B906-FFF9-80C863312070}"/>
              </a:ext>
            </a:extLst>
          </p:cNvPr>
          <p:cNvSpPr txBox="1"/>
          <p:nvPr/>
        </p:nvSpPr>
        <p:spPr>
          <a:xfrm>
            <a:off x="1126138" y="9553080"/>
            <a:ext cx="16035723" cy="496290"/>
          </a:xfrm>
          <a:prstGeom prst="rect">
            <a:avLst/>
          </a:prstGeom>
        </p:spPr>
        <p:txBody>
          <a:bodyPr wrap="square" lIns="0" tIns="0" rIns="0" bIns="0" rtlCol="0" anchor="t">
            <a:spAutoFit/>
          </a:bodyPr>
          <a:lstStyle/>
          <a:p>
            <a:pPr algn="ctr">
              <a:lnSpc>
                <a:spcPts val="4200"/>
              </a:lnSpc>
              <a:spcBef>
                <a:spcPct val="0"/>
              </a:spcBef>
            </a:pPr>
            <a:r>
              <a:rPr lang="en-US" sz="3000" b="1" dirty="0">
                <a:solidFill>
                  <a:srgbClr val="FF3131"/>
                </a:solidFill>
                <a:latin typeface="Gotham Bold"/>
                <a:ea typeface="Gotham Bold"/>
                <a:cs typeface="Gotham Bold"/>
                <a:sym typeface="Gotham Bold"/>
              </a:rPr>
              <a:t>The Penalty: Failure to conduct or submit = RM 200,000 Fine + Up to 3 Years Jail.</a:t>
            </a:r>
          </a:p>
        </p:txBody>
      </p:sp>
      <p:graphicFrame>
        <p:nvGraphicFramePr>
          <p:cNvPr id="13" name="Table 12">
            <a:extLst>
              <a:ext uri="{FF2B5EF4-FFF2-40B4-BE49-F238E27FC236}">
                <a16:creationId xmlns:a16="http://schemas.microsoft.com/office/drawing/2014/main" id="{FCA276C1-17C7-C401-A7B9-62970DCDD80F}"/>
              </a:ext>
            </a:extLst>
          </p:cNvPr>
          <p:cNvGraphicFramePr>
            <a:graphicFrameLocks noGrp="1"/>
          </p:cNvGraphicFramePr>
          <p:nvPr>
            <p:extLst>
              <p:ext uri="{D42A27DB-BD31-4B8C-83A1-F6EECF244321}">
                <p14:modId xmlns:p14="http://schemas.microsoft.com/office/powerpoint/2010/main" val="2278834281"/>
              </p:ext>
            </p:extLst>
          </p:nvPr>
        </p:nvGraphicFramePr>
        <p:xfrm>
          <a:off x="1409699" y="3147475"/>
          <a:ext cx="15468600" cy="5898341"/>
        </p:xfrm>
        <a:graphic>
          <a:graphicData uri="http://schemas.openxmlformats.org/drawingml/2006/table">
            <a:tbl>
              <a:tblPr/>
              <a:tblGrid>
                <a:gridCol w="2618395">
                  <a:extLst>
                    <a:ext uri="{9D8B030D-6E8A-4147-A177-3AD203B41FA5}">
                      <a16:colId xmlns:a16="http://schemas.microsoft.com/office/drawing/2014/main" val="1556032635"/>
                    </a:ext>
                  </a:extLst>
                </a:gridCol>
                <a:gridCol w="3715814">
                  <a:extLst>
                    <a:ext uri="{9D8B030D-6E8A-4147-A177-3AD203B41FA5}">
                      <a16:colId xmlns:a16="http://schemas.microsoft.com/office/drawing/2014/main" val="2476662865"/>
                    </a:ext>
                  </a:extLst>
                </a:gridCol>
                <a:gridCol w="9134391">
                  <a:extLst>
                    <a:ext uri="{9D8B030D-6E8A-4147-A177-3AD203B41FA5}">
                      <a16:colId xmlns:a16="http://schemas.microsoft.com/office/drawing/2014/main" val="2243053055"/>
                    </a:ext>
                  </a:extLst>
                </a:gridCol>
              </a:tblGrid>
              <a:tr h="606226">
                <a:tc>
                  <a:txBody>
                    <a:bodyPr/>
                    <a:lstStyle/>
                    <a:p>
                      <a:pPr marL="92075" indent="0" algn="l" rtl="0" fontAlgn="b">
                        <a:lnSpc>
                          <a:spcPct val="100000"/>
                        </a:lnSpc>
                        <a:spcBef>
                          <a:spcPts val="600"/>
                        </a:spcBef>
                        <a:spcAft>
                          <a:spcPts val="600"/>
                        </a:spcAft>
                        <a:buNone/>
                      </a:pPr>
                      <a:r>
                        <a:rPr lang="en-MY" sz="2800" dirty="0">
                          <a:solidFill>
                            <a:schemeClr val="tx1"/>
                          </a:solidFill>
                          <a:effectLst>
                            <a:outerShdw blurRad="38100" dist="38100" dir="2700000" algn="tl">
                              <a:srgbClr val="000000">
                                <a:alpha val="43137"/>
                              </a:srgbClr>
                            </a:outerShdw>
                          </a:effectLst>
                          <a:latin typeface="Gotham Bold" panose="020B0604020202020204" charset="0"/>
                          <a:cs typeface="Gotham Bold" panose="020B0604020202020204" charset="0"/>
                        </a:rPr>
                        <a:t>Requirement</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tc>
                  <a:txBody>
                    <a:bodyPr/>
                    <a:lstStyle/>
                    <a:p>
                      <a:pPr marL="266700" indent="0" algn="l" rtl="0" fontAlgn="b">
                        <a:lnSpc>
                          <a:spcPct val="100000"/>
                        </a:lnSpc>
                        <a:spcBef>
                          <a:spcPts val="600"/>
                        </a:spcBef>
                        <a:spcAft>
                          <a:spcPts val="600"/>
                        </a:spcAft>
                        <a:buNone/>
                      </a:pPr>
                      <a:r>
                        <a:rPr lang="en-GB" sz="2800" dirty="0">
                          <a:solidFill>
                            <a:schemeClr val="tx1"/>
                          </a:solidFill>
                          <a:effectLst>
                            <a:outerShdw blurRad="38100" dist="38100" dir="2700000" algn="tl">
                              <a:srgbClr val="000000">
                                <a:alpha val="43137"/>
                              </a:srgbClr>
                            </a:outerShdw>
                          </a:effectLst>
                          <a:latin typeface="Gotham Bold" panose="020B0604020202020204" charset="0"/>
                          <a:cs typeface="Gotham Bold" panose="020B0604020202020204" charset="0"/>
                        </a:rPr>
                        <a:t>The "Standard" under Section 22</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tc>
                  <a:txBody>
                    <a:bodyPr/>
                    <a:lstStyle/>
                    <a:p>
                      <a:pPr marL="182563" indent="0" algn="l" rtl="0" fontAlgn="b">
                        <a:lnSpc>
                          <a:spcPct val="100000"/>
                        </a:lnSpc>
                        <a:spcBef>
                          <a:spcPts val="600"/>
                        </a:spcBef>
                        <a:spcAft>
                          <a:spcPts val="600"/>
                        </a:spcAft>
                        <a:buNone/>
                      </a:pPr>
                      <a:r>
                        <a:rPr lang="en-GB" sz="2800" dirty="0">
                          <a:solidFill>
                            <a:schemeClr val="tx1"/>
                          </a:solidFill>
                          <a:effectLst>
                            <a:outerShdw blurRad="38100" dist="38100" dir="2700000" algn="tl">
                              <a:srgbClr val="000000">
                                <a:alpha val="43137"/>
                              </a:srgbClr>
                            </a:outerShdw>
                          </a:effectLst>
                          <a:latin typeface="Gotham Bold" panose="020B0604020202020204" charset="0"/>
                          <a:cs typeface="Gotham Bold" panose="020B0604020202020204" charset="0"/>
                        </a:rPr>
                        <a:t>Mapping to BNM/SC Standards</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extLst>
                  <a:ext uri="{0D108BD9-81ED-4DB2-BD59-A6C34878D82A}">
                    <a16:rowId xmlns:a16="http://schemas.microsoft.com/office/drawing/2014/main" val="3186976881"/>
                  </a:ext>
                </a:extLst>
              </a:tr>
              <a:tr h="1257515">
                <a:tc>
                  <a:txBody>
                    <a:bodyPr/>
                    <a:lstStyle/>
                    <a:p>
                      <a:pPr marL="182563" indent="0" rtl="0" fontAlgn="b">
                        <a:lnSpc>
                          <a:spcPct val="150000"/>
                        </a:lnSpc>
                        <a:buNone/>
                      </a:pPr>
                      <a:r>
                        <a:rPr lang="en-MY" sz="2800" b="1" dirty="0">
                          <a:solidFill>
                            <a:schemeClr val="tx1"/>
                          </a:solidFill>
                          <a:effectLst>
                            <a:outerShdw blurRad="38100" dist="38100" dir="2700000" algn="tl">
                              <a:srgbClr val="000000">
                                <a:alpha val="43137"/>
                              </a:srgbClr>
                            </a:outerShdw>
                          </a:effectLst>
                        </a:rPr>
                        <a:t>Cyber Risk Assessment</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marL="266700" indent="0" rtl="0" fontAlgn="b">
                        <a:lnSpc>
                          <a:spcPct val="150000"/>
                        </a:lnSpc>
                        <a:buNone/>
                      </a:pPr>
                      <a:r>
                        <a:rPr lang="en-GB" sz="2800" b="1" dirty="0">
                          <a:solidFill>
                            <a:schemeClr val="tx1"/>
                          </a:solidFill>
                          <a:effectLst>
                            <a:outerShdw blurRad="38100" dist="38100" dir="2700000" algn="tl">
                              <a:srgbClr val="000000">
                                <a:alpha val="43137"/>
                              </a:srgbClr>
                            </a:outerShdw>
                          </a:effectLst>
                        </a:rPr>
                        <a:t>Frequency</a:t>
                      </a:r>
                      <a:r>
                        <a:rPr lang="en-GB" sz="2800" dirty="0">
                          <a:solidFill>
                            <a:schemeClr val="tx1"/>
                          </a:solidFill>
                          <a:effectLst>
                            <a:outerShdw blurRad="38100" dist="38100" dir="2700000" algn="tl">
                              <a:srgbClr val="000000">
                                <a:alpha val="43137"/>
                              </a:srgbClr>
                            </a:outerShdw>
                          </a:effectLst>
                        </a:rPr>
                        <a:t>: At least once every 1 year.</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marL="182563" indent="0" rtl="0" fontAlgn="b">
                        <a:lnSpc>
                          <a:spcPct val="150000"/>
                        </a:lnSpc>
                        <a:buNone/>
                      </a:pPr>
                      <a:r>
                        <a:rPr lang="en-GB" sz="2800" b="1" dirty="0">
                          <a:solidFill>
                            <a:schemeClr val="tx1"/>
                          </a:solidFill>
                          <a:effectLst>
                            <a:outerShdw blurRad="38100" dist="38100" dir="2700000" algn="tl">
                              <a:srgbClr val="000000">
                                <a:alpha val="43137"/>
                              </a:srgbClr>
                            </a:outerShdw>
                          </a:effectLst>
                        </a:rPr>
                        <a:t>BNM RMiT: </a:t>
                      </a:r>
                      <a:r>
                        <a:rPr lang="en-GB" sz="2800" dirty="0">
                          <a:solidFill>
                            <a:schemeClr val="tx1"/>
                          </a:solidFill>
                          <a:effectLst>
                            <a:outerShdw blurRad="38100" dist="38100" dir="2700000" algn="tl">
                              <a:srgbClr val="000000">
                                <a:alpha val="43137"/>
                              </a:srgbClr>
                            </a:outerShdw>
                          </a:effectLst>
                        </a:rPr>
                        <a:t>Paragraph 10.5 requires regular risk assessments. </a:t>
                      </a:r>
                    </a:p>
                    <a:p>
                      <a:pPr marL="182563" indent="0" rtl="0" fontAlgn="b">
                        <a:lnSpc>
                          <a:spcPct val="150000"/>
                        </a:lnSpc>
                        <a:buNone/>
                      </a:pPr>
                      <a:r>
                        <a:rPr lang="en-GB" sz="2800" b="1" dirty="0">
                          <a:solidFill>
                            <a:schemeClr val="tx1"/>
                          </a:solidFill>
                          <a:effectLst>
                            <a:outerShdw blurRad="38100" dist="38100" dir="2700000" algn="tl">
                              <a:srgbClr val="000000">
                                <a:alpha val="43137"/>
                              </a:srgbClr>
                            </a:outerShdw>
                          </a:effectLst>
                        </a:rPr>
                        <a:t>SC GTRM: </a:t>
                      </a:r>
                      <a:r>
                        <a:rPr lang="en-GB" sz="2800" dirty="0">
                          <a:solidFill>
                            <a:schemeClr val="tx1"/>
                          </a:solidFill>
                          <a:effectLst>
                            <a:outerShdw blurRad="38100" dist="38100" dir="2700000" algn="tl">
                              <a:srgbClr val="000000">
                                <a:alpha val="43137"/>
                              </a:srgbClr>
                            </a:outerShdw>
                          </a:effectLst>
                        </a:rPr>
                        <a:t>Mandates regular Threat &amp; Risk Assessments (TRA).</a:t>
                      </a:r>
                    </a:p>
                    <a:p>
                      <a:pPr marL="182563" marR="0" lvl="0" indent="0" algn="l" defTabSz="914400" rtl="0" eaLnBrk="1" fontAlgn="b" latinLnBrk="0" hangingPunct="1">
                        <a:lnSpc>
                          <a:spcPct val="150000"/>
                        </a:lnSpc>
                        <a:spcBef>
                          <a:spcPts val="0"/>
                        </a:spcBef>
                        <a:spcAft>
                          <a:spcPts val="0"/>
                        </a:spcAft>
                        <a:buClrTx/>
                        <a:buSzTx/>
                        <a:buFontTx/>
                        <a:buNone/>
                        <a:tabLst/>
                        <a:defRPr/>
                      </a:pPr>
                      <a:r>
                        <a:rPr lang="en-GB" sz="2800" b="1" i="1" dirty="0">
                          <a:solidFill>
                            <a:schemeClr val="tx1"/>
                          </a:solidFill>
                          <a:effectLst>
                            <a:outerShdw blurRad="38100" dist="38100" dir="2700000" algn="tl">
                              <a:srgbClr val="000000">
                                <a:alpha val="43137"/>
                              </a:srgbClr>
                            </a:outerShdw>
                          </a:effectLst>
                        </a:rPr>
                        <a:t>Note</a:t>
                      </a:r>
                      <a:r>
                        <a:rPr lang="en-GB" sz="2800" i="1" dirty="0">
                          <a:solidFill>
                            <a:schemeClr val="tx1"/>
                          </a:solidFill>
                          <a:effectLst>
                            <a:outerShdw blurRad="38100" dist="38100" dir="2700000" algn="tl">
                              <a:srgbClr val="000000">
                                <a:alpha val="43137"/>
                              </a:srgbClr>
                            </a:outerShdw>
                          </a:effectLst>
                        </a:rPr>
                        <a:t>: The Act solidifies this to a strict annual cycle.</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866911222"/>
                  </a:ext>
                </a:extLst>
              </a:tr>
              <a:tr h="2539333">
                <a:tc>
                  <a:txBody>
                    <a:bodyPr/>
                    <a:lstStyle/>
                    <a:p>
                      <a:pPr marL="182563" indent="0" rtl="0" fontAlgn="b">
                        <a:lnSpc>
                          <a:spcPct val="150000"/>
                        </a:lnSpc>
                        <a:buNone/>
                      </a:pPr>
                      <a:r>
                        <a:rPr lang="en-MY" sz="2800" b="1" dirty="0">
                          <a:solidFill>
                            <a:schemeClr val="tx1"/>
                          </a:solidFill>
                          <a:effectLst>
                            <a:outerShdw blurRad="38100" dist="38100" dir="2700000" algn="tl">
                              <a:srgbClr val="000000">
                                <a:alpha val="43137"/>
                              </a:srgbClr>
                            </a:outerShdw>
                          </a:effectLst>
                        </a:rPr>
                        <a:t>Cyber Security Audit</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marL="182563" indent="0" rtl="0" fontAlgn="b">
                        <a:lnSpc>
                          <a:spcPct val="150000"/>
                        </a:lnSpc>
                        <a:buNone/>
                      </a:pPr>
                      <a:r>
                        <a:rPr lang="en-GB" sz="2800" b="1" dirty="0">
                          <a:solidFill>
                            <a:schemeClr val="tx1"/>
                          </a:solidFill>
                          <a:effectLst>
                            <a:outerShdw blurRad="38100" dist="38100" dir="2700000" algn="tl">
                              <a:srgbClr val="000000">
                                <a:alpha val="43137"/>
                              </a:srgbClr>
                            </a:outerShdw>
                          </a:effectLst>
                        </a:rPr>
                        <a:t>Frequency</a:t>
                      </a:r>
                      <a:r>
                        <a:rPr lang="en-GB" sz="2800" dirty="0">
                          <a:solidFill>
                            <a:schemeClr val="tx1"/>
                          </a:solidFill>
                          <a:effectLst>
                            <a:outerShdw blurRad="38100" dist="38100" dir="2700000" algn="tl">
                              <a:srgbClr val="000000">
                                <a:alpha val="43137"/>
                              </a:srgbClr>
                            </a:outerShdw>
                          </a:effectLst>
                        </a:rPr>
                        <a:t>: At least once every 2 years.</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marL="182563" indent="0" rtl="0" fontAlgn="b">
                        <a:lnSpc>
                          <a:spcPct val="150000"/>
                        </a:lnSpc>
                        <a:buNone/>
                      </a:pPr>
                      <a:r>
                        <a:rPr lang="en-GB" sz="2800" b="1" dirty="0">
                          <a:solidFill>
                            <a:schemeClr val="tx1"/>
                          </a:solidFill>
                          <a:effectLst>
                            <a:outerShdw blurRad="38100" dist="38100" dir="2700000" algn="tl">
                              <a:srgbClr val="000000">
                                <a:alpha val="43137"/>
                              </a:srgbClr>
                            </a:outerShdw>
                          </a:effectLst>
                        </a:rPr>
                        <a:t>BNM RMiT: </a:t>
                      </a:r>
                      <a:r>
                        <a:rPr lang="en-GB" sz="2800" dirty="0">
                          <a:solidFill>
                            <a:schemeClr val="tx1"/>
                          </a:solidFill>
                          <a:effectLst>
                            <a:outerShdw blurRad="38100" dist="38100" dir="2700000" algn="tl">
                              <a:srgbClr val="000000">
                                <a:alpha val="43137"/>
                              </a:srgbClr>
                            </a:outerShdw>
                          </a:effectLst>
                        </a:rPr>
                        <a:t>Requires independent assurance. The Act sets the 2-year hard limit. </a:t>
                      </a:r>
                    </a:p>
                    <a:p>
                      <a:pPr marL="182563" indent="0" rtl="0" fontAlgn="b">
                        <a:lnSpc>
                          <a:spcPct val="150000"/>
                        </a:lnSpc>
                        <a:buNone/>
                      </a:pPr>
                      <a:r>
                        <a:rPr lang="en-GB" sz="2800" b="1" i="1" dirty="0">
                          <a:solidFill>
                            <a:schemeClr val="tx1"/>
                          </a:solidFill>
                          <a:effectLst>
                            <a:outerShdw blurRad="38100" dist="38100" dir="2700000" algn="tl">
                              <a:srgbClr val="000000">
                                <a:alpha val="43137"/>
                              </a:srgbClr>
                            </a:outerShdw>
                          </a:effectLst>
                        </a:rPr>
                        <a:t>Note: </a:t>
                      </a:r>
                      <a:r>
                        <a:rPr lang="en-GB" sz="2800" i="1" dirty="0">
                          <a:solidFill>
                            <a:schemeClr val="tx1"/>
                          </a:solidFill>
                          <a:effectLst>
                            <a:outerShdw blurRad="38100" dist="38100" dir="2700000" algn="tl">
                              <a:srgbClr val="000000">
                                <a:alpha val="43137"/>
                              </a:srgbClr>
                            </a:outerShdw>
                          </a:effectLst>
                        </a:rPr>
                        <a:t>The auditor must be an approved auditor registered with NACSA.</a:t>
                      </a:r>
                    </a:p>
                  </a:txBody>
                  <a:tcPr marL="21759" marR="21759" marT="14506" marB="14506"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399264493"/>
                  </a:ext>
                </a:extLst>
              </a:tr>
            </a:tbl>
          </a:graphicData>
        </a:graphic>
      </p:graphicFrame>
    </p:spTree>
    <p:extLst>
      <p:ext uri="{BB962C8B-B14F-4D97-AF65-F5344CB8AC3E}">
        <p14:creationId xmlns:p14="http://schemas.microsoft.com/office/powerpoint/2010/main" val="3984038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2559251" y="2590120"/>
            <a:ext cx="1523023" cy="2251782"/>
          </a:xfrm>
          <a:custGeom>
            <a:avLst/>
            <a:gdLst/>
            <a:ahLst/>
            <a:cxnLst/>
            <a:rect l="l" t="t" r="r" b="b"/>
            <a:pathLst>
              <a:path w="1523023" h="2251782">
                <a:moveTo>
                  <a:pt x="0" y="0"/>
                </a:moveTo>
                <a:lnTo>
                  <a:pt x="1523023" y="0"/>
                </a:lnTo>
                <a:lnTo>
                  <a:pt x="1523023" y="2251782"/>
                </a:lnTo>
                <a:lnTo>
                  <a:pt x="0" y="22517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MY"/>
          </a:p>
        </p:txBody>
      </p:sp>
      <p:sp>
        <p:nvSpPr>
          <p:cNvPr id="3" name="Freeform 3"/>
          <p:cNvSpPr/>
          <p:nvPr/>
        </p:nvSpPr>
        <p:spPr>
          <a:xfrm>
            <a:off x="8081440" y="2590120"/>
            <a:ext cx="2125119" cy="2251782"/>
          </a:xfrm>
          <a:custGeom>
            <a:avLst/>
            <a:gdLst/>
            <a:ahLst/>
            <a:cxnLst/>
            <a:rect l="l" t="t" r="r" b="b"/>
            <a:pathLst>
              <a:path w="2125119" h="2251782">
                <a:moveTo>
                  <a:pt x="0" y="0"/>
                </a:moveTo>
                <a:lnTo>
                  <a:pt x="2125120" y="0"/>
                </a:lnTo>
                <a:lnTo>
                  <a:pt x="2125120" y="2251782"/>
                </a:lnTo>
                <a:lnTo>
                  <a:pt x="0" y="22517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MY"/>
          </a:p>
        </p:txBody>
      </p:sp>
      <p:sp>
        <p:nvSpPr>
          <p:cNvPr id="4" name="Freeform 4"/>
          <p:cNvSpPr/>
          <p:nvPr/>
        </p:nvSpPr>
        <p:spPr>
          <a:xfrm>
            <a:off x="13941270" y="2590120"/>
            <a:ext cx="2051936" cy="2251782"/>
          </a:xfrm>
          <a:custGeom>
            <a:avLst/>
            <a:gdLst/>
            <a:ahLst/>
            <a:cxnLst/>
            <a:rect l="l" t="t" r="r" b="b"/>
            <a:pathLst>
              <a:path w="2051936" h="2251782">
                <a:moveTo>
                  <a:pt x="0" y="0"/>
                </a:moveTo>
                <a:lnTo>
                  <a:pt x="2051936" y="0"/>
                </a:lnTo>
                <a:lnTo>
                  <a:pt x="2051936" y="2251782"/>
                </a:lnTo>
                <a:lnTo>
                  <a:pt x="0" y="225178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5" name="TextBox 5"/>
          <p:cNvSpPr txBox="1"/>
          <p:nvPr/>
        </p:nvSpPr>
        <p:spPr>
          <a:xfrm>
            <a:off x="1028700" y="485775"/>
            <a:ext cx="16230600" cy="1076325"/>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3"/>
            </a:pPr>
            <a:r>
              <a:rPr lang="en-US" sz="7000" b="1" dirty="0">
                <a:solidFill>
                  <a:srgbClr val="FFFFFF"/>
                </a:solidFill>
                <a:latin typeface="Open Sans Bold"/>
                <a:ea typeface="Open Sans Bold"/>
                <a:cs typeface="Open Sans Bold"/>
                <a:sym typeface="Open Sans Bold"/>
              </a:rPr>
              <a:t>Duty to Notify</a:t>
            </a:r>
          </a:p>
        </p:txBody>
      </p:sp>
      <p:sp>
        <p:nvSpPr>
          <p:cNvPr id="6" name="TextBox 6"/>
          <p:cNvSpPr txBox="1"/>
          <p:nvPr/>
        </p:nvSpPr>
        <p:spPr>
          <a:xfrm>
            <a:off x="1028700" y="5227238"/>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Trigger</a:t>
            </a:r>
          </a:p>
        </p:txBody>
      </p:sp>
      <p:sp>
        <p:nvSpPr>
          <p:cNvPr id="7" name="TextBox 7"/>
          <p:cNvSpPr txBox="1"/>
          <p:nvPr/>
        </p:nvSpPr>
        <p:spPr>
          <a:xfrm>
            <a:off x="536373" y="6226220"/>
            <a:ext cx="5568778" cy="1470660"/>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N</a:t>
            </a:r>
            <a:r>
              <a:rPr lang="en-US" sz="2100" u="none">
                <a:solidFill>
                  <a:srgbClr val="FFFFFF"/>
                </a:solidFill>
                <a:latin typeface="Open Sans"/>
                <a:ea typeface="Open Sans"/>
                <a:cs typeface="Open Sans"/>
                <a:sym typeface="Open Sans"/>
              </a:rPr>
              <a:t>otification is mandatory if an incident "has or might have occurred". It does not require full confirmation, just the knowledge that it might have happened.</a:t>
            </a:r>
          </a:p>
        </p:txBody>
      </p:sp>
      <p:sp>
        <p:nvSpPr>
          <p:cNvPr id="8" name="TextBox 8"/>
          <p:cNvSpPr txBox="1"/>
          <p:nvPr/>
        </p:nvSpPr>
        <p:spPr>
          <a:xfrm>
            <a:off x="6851938" y="5227238"/>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Recipients </a:t>
            </a:r>
          </a:p>
        </p:txBody>
      </p:sp>
      <p:sp>
        <p:nvSpPr>
          <p:cNvPr id="9" name="TextBox 9"/>
          <p:cNvSpPr txBox="1"/>
          <p:nvPr/>
        </p:nvSpPr>
        <p:spPr>
          <a:xfrm>
            <a:off x="6851938" y="6226220"/>
            <a:ext cx="4584125" cy="727710"/>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Mu</a:t>
            </a:r>
            <a:r>
              <a:rPr lang="en-US" sz="2100" u="none">
                <a:solidFill>
                  <a:srgbClr val="FFFFFF"/>
                </a:solidFill>
                <a:latin typeface="Open Sans"/>
                <a:ea typeface="Open Sans"/>
                <a:cs typeface="Open Sans"/>
                <a:sym typeface="Open Sans"/>
              </a:rPr>
              <a:t>st notify NACSA (Chief Executive) AND the Sector Lead.</a:t>
            </a:r>
          </a:p>
        </p:txBody>
      </p:sp>
      <p:sp>
        <p:nvSpPr>
          <p:cNvPr id="10" name="TextBox 10"/>
          <p:cNvSpPr txBox="1"/>
          <p:nvPr/>
        </p:nvSpPr>
        <p:spPr>
          <a:xfrm>
            <a:off x="12675175" y="5227238"/>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Deadline</a:t>
            </a:r>
          </a:p>
        </p:txBody>
      </p:sp>
      <p:sp>
        <p:nvSpPr>
          <p:cNvPr id="11" name="TextBox 11"/>
          <p:cNvSpPr txBox="1"/>
          <p:nvPr/>
        </p:nvSpPr>
        <p:spPr>
          <a:xfrm>
            <a:off x="12675175" y="6226220"/>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Immediate n</a:t>
            </a:r>
            <a:r>
              <a:rPr lang="en-US" sz="2100" u="none">
                <a:solidFill>
                  <a:srgbClr val="FFFFFF"/>
                </a:solidFill>
                <a:latin typeface="Open Sans"/>
                <a:ea typeface="Open Sans"/>
                <a:cs typeface="Open Sans"/>
                <a:sym typeface="Open Sans"/>
              </a:rPr>
              <a:t>otification followed by a detailed report (The "6-Hour Rule" via NC4S).</a:t>
            </a:r>
          </a:p>
        </p:txBody>
      </p:sp>
      <p:sp>
        <p:nvSpPr>
          <p:cNvPr id="12" name="TextBox 12"/>
          <p:cNvSpPr txBox="1"/>
          <p:nvPr/>
        </p:nvSpPr>
        <p:spPr>
          <a:xfrm>
            <a:off x="2301954" y="8991600"/>
            <a:ext cx="13684091" cy="495300"/>
          </a:xfrm>
          <a:prstGeom prst="rect">
            <a:avLst/>
          </a:prstGeom>
        </p:spPr>
        <p:txBody>
          <a:bodyPr lIns="0" tIns="0" rIns="0" bIns="0" rtlCol="0" anchor="t">
            <a:spAutoFit/>
          </a:bodyPr>
          <a:lstStyle/>
          <a:p>
            <a:pPr algn="ctr">
              <a:lnSpc>
                <a:spcPts val="3900"/>
              </a:lnSpc>
              <a:spcBef>
                <a:spcPct val="0"/>
              </a:spcBef>
            </a:pPr>
            <a:r>
              <a:rPr lang="en-US" sz="3000" b="1">
                <a:solidFill>
                  <a:srgbClr val="FF3131"/>
                </a:solidFill>
                <a:latin typeface="Gotham Bold"/>
                <a:ea typeface="Gotham Bold"/>
                <a:cs typeface="Gotham Bold"/>
                <a:sym typeface="Gotham Bold"/>
              </a:rPr>
              <a:t>The Penalty: Non-compliance = RM 500,000 Fine + Up to 10 Years Jail.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9C4C6461-8780-F6F7-EFF1-F848E0681AC6}"/>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31E6F4D-7DBE-D776-ADCC-5AFE7AC99396}"/>
              </a:ext>
            </a:extLst>
          </p:cNvPr>
          <p:cNvSpPr txBox="1"/>
          <p:nvPr/>
        </p:nvSpPr>
        <p:spPr>
          <a:xfrm>
            <a:off x="1028700" y="485775"/>
            <a:ext cx="16230600" cy="1076325"/>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3"/>
            </a:pPr>
            <a:r>
              <a:rPr lang="en-US" sz="7000" b="1" dirty="0">
                <a:solidFill>
                  <a:srgbClr val="FFFFFF"/>
                </a:solidFill>
                <a:latin typeface="Open Sans Bold"/>
                <a:ea typeface="Open Sans Bold"/>
                <a:cs typeface="Open Sans Bold"/>
                <a:sym typeface="Open Sans Bold"/>
              </a:rPr>
              <a:t>Duty to Notify</a:t>
            </a:r>
          </a:p>
        </p:txBody>
      </p:sp>
      <p:sp>
        <p:nvSpPr>
          <p:cNvPr id="12" name="TextBox 12">
            <a:extLst>
              <a:ext uri="{FF2B5EF4-FFF2-40B4-BE49-F238E27FC236}">
                <a16:creationId xmlns:a16="http://schemas.microsoft.com/office/drawing/2014/main" id="{CB69E94F-C345-CF3A-CE80-95BB0EA1B891}"/>
              </a:ext>
            </a:extLst>
          </p:cNvPr>
          <p:cNvSpPr txBox="1"/>
          <p:nvPr/>
        </p:nvSpPr>
        <p:spPr>
          <a:xfrm>
            <a:off x="1905000" y="9353132"/>
            <a:ext cx="14157246" cy="467436"/>
          </a:xfrm>
          <a:prstGeom prst="rect">
            <a:avLst/>
          </a:prstGeom>
        </p:spPr>
        <p:txBody>
          <a:bodyPr wrap="square" lIns="0" tIns="0" rIns="0" bIns="0" rtlCol="0" anchor="t">
            <a:spAutoFit/>
          </a:bodyPr>
          <a:lstStyle/>
          <a:p>
            <a:pPr algn="ctr">
              <a:lnSpc>
                <a:spcPts val="3900"/>
              </a:lnSpc>
              <a:spcBef>
                <a:spcPct val="0"/>
              </a:spcBef>
            </a:pPr>
            <a:r>
              <a:rPr lang="en-US" sz="3000" b="1" dirty="0">
                <a:solidFill>
                  <a:srgbClr val="FF3131"/>
                </a:solidFill>
                <a:latin typeface="Gotham Bold"/>
                <a:ea typeface="Gotham Bold"/>
                <a:cs typeface="Gotham Bold"/>
                <a:sym typeface="Gotham Bold"/>
              </a:rPr>
              <a:t>The Penalty: Non-compliance = RM 500,000 Fine + Up to 10 Years Jail.</a:t>
            </a:r>
          </a:p>
        </p:txBody>
      </p:sp>
      <p:sp>
        <p:nvSpPr>
          <p:cNvPr id="14" name="TextBox 13">
            <a:extLst>
              <a:ext uri="{FF2B5EF4-FFF2-40B4-BE49-F238E27FC236}">
                <a16:creationId xmlns:a16="http://schemas.microsoft.com/office/drawing/2014/main" id="{CD25DD55-787C-5ACA-32CD-FE7F6AC1D5A1}"/>
              </a:ext>
            </a:extLst>
          </p:cNvPr>
          <p:cNvSpPr txBox="1"/>
          <p:nvPr/>
        </p:nvSpPr>
        <p:spPr>
          <a:xfrm>
            <a:off x="1028700" y="2095500"/>
            <a:ext cx="16230600" cy="6986528"/>
          </a:xfrm>
          <a:prstGeom prst="rect">
            <a:avLst/>
          </a:prstGeom>
          <a:noFill/>
        </p:spPr>
        <p:txBody>
          <a:bodyPr wrap="square">
            <a:spAutoFit/>
          </a:bodyPr>
          <a:lstStyle/>
          <a:p>
            <a:pPr>
              <a:buNone/>
            </a:pPr>
            <a:r>
              <a:rPr lang="en-GB" sz="2800" dirty="0">
                <a:solidFill>
                  <a:schemeClr val="bg1"/>
                </a:solidFill>
                <a:latin typeface="Gotham" panose="020B0604020202020204" charset="0"/>
                <a:cs typeface="Gotham" panose="020B0604020202020204" charset="0"/>
              </a:rPr>
              <a:t>You are likely used to reporting to BNM via </a:t>
            </a:r>
            <a:r>
              <a:rPr lang="en-GB" sz="2800" b="1" dirty="0">
                <a:solidFill>
                  <a:schemeClr val="bg1"/>
                </a:solidFill>
                <a:latin typeface="Gotham" panose="020B0604020202020204" charset="0"/>
                <a:cs typeface="Gotham" panose="020B0604020202020204" charset="0"/>
              </a:rPr>
              <a:t>ORION</a:t>
            </a:r>
            <a:r>
              <a:rPr lang="en-GB" sz="2800" dirty="0">
                <a:solidFill>
                  <a:schemeClr val="bg1"/>
                </a:solidFill>
                <a:latin typeface="Gotham" panose="020B0604020202020204" charset="0"/>
                <a:cs typeface="Gotham" panose="020B0604020202020204" charset="0"/>
              </a:rPr>
              <a:t> (formerly TRiS) or to the SC. You must now ensure your incident response plan covers </a:t>
            </a:r>
            <a:r>
              <a:rPr lang="en-GB" sz="2800" b="1" dirty="0">
                <a:solidFill>
                  <a:schemeClr val="bg1"/>
                </a:solidFill>
                <a:latin typeface="Gotham" panose="020B0604020202020204" charset="0"/>
                <a:cs typeface="Gotham" panose="020B0604020202020204" charset="0"/>
              </a:rPr>
              <a:t>both</a:t>
            </a:r>
            <a:r>
              <a:rPr lang="en-GB" sz="2800" dirty="0">
                <a:solidFill>
                  <a:schemeClr val="bg1"/>
                </a:solidFill>
                <a:latin typeface="Gotham" panose="020B0604020202020204" charset="0"/>
                <a:cs typeface="Gotham" panose="020B0604020202020204" charset="0"/>
              </a:rPr>
              <a:t>:</a:t>
            </a:r>
          </a:p>
          <a:p>
            <a:pPr>
              <a:buNone/>
            </a:pPr>
            <a:endParaRPr lang="en-GB" sz="2800" dirty="0">
              <a:solidFill>
                <a:schemeClr val="bg1"/>
              </a:solidFill>
              <a:latin typeface="Gotham" panose="020B0604020202020204" charset="0"/>
              <a:cs typeface="Gotham" panose="020B0604020202020204" charset="0"/>
            </a:endParaRPr>
          </a:p>
          <a:p>
            <a:pPr marL="514350" indent="-514350">
              <a:buFont typeface="+mj-lt"/>
              <a:buAutoNum type="arabicPeriod"/>
            </a:pPr>
            <a:r>
              <a:rPr lang="en-GB" sz="2800" b="1" dirty="0">
                <a:solidFill>
                  <a:schemeClr val="bg1"/>
                </a:solidFill>
                <a:latin typeface="Gotham Bold" panose="020B0604020202020204" charset="0"/>
                <a:cs typeface="Gotham Bold" panose="020B0604020202020204" charset="0"/>
              </a:rPr>
              <a:t>The Regulator (Sector Lead):</a:t>
            </a:r>
            <a:endParaRPr lang="en-GB" sz="2800" dirty="0">
              <a:solidFill>
                <a:schemeClr val="bg1"/>
              </a:solidFill>
              <a:latin typeface="Gotham Bold" panose="020B0604020202020204" charset="0"/>
              <a:cs typeface="Gotham Bold" panose="020B0604020202020204" charset="0"/>
            </a:endParaRPr>
          </a:p>
          <a:p>
            <a:pPr marL="742950" lvl="1" indent="-285750">
              <a:buFont typeface="Arial" panose="020B0604020202020204" pitchFamily="34" charset="0"/>
              <a:buChar char="•"/>
            </a:pPr>
            <a:r>
              <a:rPr lang="en-GB" sz="2800" b="1" dirty="0">
                <a:solidFill>
                  <a:schemeClr val="bg1"/>
                </a:solidFill>
                <a:latin typeface="Gotham Bold" panose="020B0604020202020204" charset="0"/>
                <a:cs typeface="Gotham Bold" panose="020B0604020202020204" charset="0"/>
              </a:rPr>
              <a:t>BNM:</a:t>
            </a:r>
            <a:r>
              <a:rPr lang="en-GB" sz="2800" dirty="0">
                <a:solidFill>
                  <a:schemeClr val="bg1"/>
                </a:solidFill>
                <a:latin typeface="Gotham" panose="020B0604020202020204" charset="0"/>
                <a:cs typeface="Gotham" panose="020B0604020202020204" charset="0"/>
              </a:rPr>
              <a:t> Report via </a:t>
            </a:r>
            <a:r>
              <a:rPr lang="en-GB" sz="2800" b="1" dirty="0">
                <a:solidFill>
                  <a:schemeClr val="bg1"/>
                </a:solidFill>
                <a:latin typeface="Gotham" panose="020B0604020202020204" charset="0"/>
                <a:cs typeface="Gotham" panose="020B0604020202020204" charset="0"/>
              </a:rPr>
              <a:t>ORION</a:t>
            </a:r>
            <a:r>
              <a:rPr lang="en-GB" sz="2800" dirty="0">
                <a:solidFill>
                  <a:schemeClr val="bg1"/>
                </a:solidFill>
                <a:latin typeface="Gotham" panose="020B0604020202020204" charset="0"/>
                <a:cs typeface="Gotham" panose="020B0604020202020204" charset="0"/>
              </a:rPr>
              <a:t> (Operational Risk Integrated Online Network).</a:t>
            </a:r>
          </a:p>
          <a:p>
            <a:pPr marL="742950" lvl="1" indent="-285750">
              <a:buFont typeface="Arial" panose="020B0604020202020204" pitchFamily="34" charset="0"/>
              <a:buChar char="•"/>
            </a:pPr>
            <a:r>
              <a:rPr lang="en-GB" sz="2800" b="1" dirty="0">
                <a:solidFill>
                  <a:schemeClr val="bg1"/>
                </a:solidFill>
                <a:latin typeface="Gotham Bold" panose="020B0604020202020204" charset="0"/>
                <a:cs typeface="Gotham Bold" panose="020B0604020202020204" charset="0"/>
              </a:rPr>
              <a:t>SC:</a:t>
            </a:r>
            <a:r>
              <a:rPr lang="en-GB" sz="2800" dirty="0">
                <a:solidFill>
                  <a:schemeClr val="bg1"/>
                </a:solidFill>
                <a:latin typeface="Gotham" panose="020B0604020202020204" charset="0"/>
                <a:cs typeface="Gotham" panose="020B0604020202020204" charset="0"/>
              </a:rPr>
              <a:t> Report via the </a:t>
            </a:r>
            <a:r>
              <a:rPr lang="en-GB" sz="2800" b="1" dirty="0">
                <a:solidFill>
                  <a:schemeClr val="bg1"/>
                </a:solidFill>
                <a:latin typeface="Gotham" panose="020B0604020202020204" charset="0"/>
                <a:cs typeface="Gotham" panose="020B0604020202020204" charset="0"/>
              </a:rPr>
              <a:t>Common Reporting Platform (CRP)</a:t>
            </a:r>
            <a:r>
              <a:rPr lang="en-GB" sz="2800" dirty="0">
                <a:solidFill>
                  <a:schemeClr val="bg1"/>
                </a:solidFill>
                <a:latin typeface="Gotham" panose="020B0604020202020204" charset="0"/>
                <a:cs typeface="Gotham" panose="020B0604020202020204" charset="0"/>
              </a:rPr>
              <a:t> or direct email as per GTRM.</a:t>
            </a:r>
          </a:p>
          <a:p>
            <a:pPr marL="742950" lvl="1" indent="-285750">
              <a:buFont typeface="+mj-lt"/>
              <a:buAutoNum type="arabicPeriod"/>
            </a:pPr>
            <a:endParaRPr lang="en-GB" sz="2800" dirty="0">
              <a:solidFill>
                <a:schemeClr val="bg1"/>
              </a:solidFill>
              <a:latin typeface="Gotham" panose="020B0604020202020204" charset="0"/>
              <a:cs typeface="Gotham" panose="020B0604020202020204" charset="0"/>
            </a:endParaRPr>
          </a:p>
          <a:p>
            <a:pPr marL="514350" indent="-514350">
              <a:buFont typeface="+mj-lt"/>
              <a:buAutoNum type="arabicPeriod"/>
            </a:pPr>
            <a:r>
              <a:rPr lang="en-GB" sz="2800" b="1" dirty="0">
                <a:solidFill>
                  <a:schemeClr val="bg1"/>
                </a:solidFill>
                <a:latin typeface="Gotham Bold" panose="020B0604020202020204" charset="0"/>
                <a:cs typeface="Gotham Bold" panose="020B0604020202020204" charset="0"/>
              </a:rPr>
              <a:t>The National Agency (NACSA):</a:t>
            </a:r>
            <a:endParaRPr lang="en-GB" sz="2800" dirty="0">
              <a:solidFill>
                <a:schemeClr val="bg1"/>
              </a:solidFill>
              <a:latin typeface="Gotham Bold" panose="020B0604020202020204" charset="0"/>
              <a:cs typeface="Gotham Bold" panose="020B0604020202020204" charset="0"/>
            </a:endParaRPr>
          </a:p>
          <a:p>
            <a:pPr marL="742950" lvl="1" indent="-285750">
              <a:buFont typeface="Arial" panose="020B0604020202020204" pitchFamily="34" charset="0"/>
              <a:buChar char="•"/>
            </a:pPr>
            <a:r>
              <a:rPr lang="en-GB" sz="2800" b="1" dirty="0">
                <a:solidFill>
                  <a:schemeClr val="bg1"/>
                </a:solidFill>
                <a:latin typeface="Gotham Bold" panose="020B0604020202020204" charset="0"/>
                <a:cs typeface="Gotham Bold" panose="020B0604020202020204" charset="0"/>
              </a:rPr>
              <a:t>New Requirement:</a:t>
            </a:r>
            <a:r>
              <a:rPr lang="en-GB" sz="2800" dirty="0">
                <a:solidFill>
                  <a:schemeClr val="bg1"/>
                </a:solidFill>
                <a:latin typeface="Gotham" panose="020B0604020202020204" charset="0"/>
                <a:cs typeface="Gotham" panose="020B0604020202020204" charset="0"/>
              </a:rPr>
              <a:t> You must effectively report to the </a:t>
            </a:r>
            <a:r>
              <a:rPr lang="en-GB" sz="2800" b="1" dirty="0">
                <a:solidFill>
                  <a:schemeClr val="bg1"/>
                </a:solidFill>
                <a:latin typeface="Gotham" panose="020B0604020202020204" charset="0"/>
                <a:cs typeface="Gotham" panose="020B0604020202020204" charset="0"/>
              </a:rPr>
              <a:t>National Cyber Coordination and Command Centre (NC4)</a:t>
            </a:r>
            <a:r>
              <a:rPr lang="en-GB" sz="2800" dirty="0">
                <a:solidFill>
                  <a:schemeClr val="bg1"/>
                </a:solidFill>
                <a:latin typeface="Gotham" panose="020B0604020202020204" charset="0"/>
                <a:cs typeface="Gotham" panose="020B0604020202020204" charset="0"/>
              </a:rPr>
              <a:t> system simultaneously.</a:t>
            </a:r>
          </a:p>
          <a:p>
            <a:pPr lvl="1"/>
            <a:endParaRPr lang="en-GB" sz="2800" dirty="0">
              <a:solidFill>
                <a:schemeClr val="bg1"/>
              </a:solidFill>
              <a:latin typeface="Gotham" panose="020B0604020202020204" charset="0"/>
              <a:cs typeface="Gotham" panose="020B0604020202020204" charset="0"/>
            </a:endParaRPr>
          </a:p>
          <a:p>
            <a:pPr>
              <a:buNone/>
            </a:pPr>
            <a:r>
              <a:rPr lang="en-GB" sz="2800" b="1" dirty="0">
                <a:solidFill>
                  <a:schemeClr val="bg1"/>
                </a:solidFill>
                <a:latin typeface="Gotham Bold" panose="020B0604020202020204" charset="0"/>
                <a:cs typeface="Gotham Bold" panose="020B0604020202020204" charset="0"/>
              </a:rPr>
              <a:t>The "Risk Manager" Warning:</a:t>
            </a:r>
            <a:endParaRPr lang="en-GB" sz="2800" dirty="0">
              <a:solidFill>
                <a:schemeClr val="bg1"/>
              </a:solidFill>
              <a:latin typeface="Gotham" panose="020B0604020202020204" charset="0"/>
              <a:cs typeface="Gotham" panose="020B0604020202020204" charset="0"/>
            </a:endParaRPr>
          </a:p>
          <a:p>
            <a:pPr>
              <a:buNone/>
            </a:pPr>
            <a:r>
              <a:rPr lang="en-GB" sz="2800" b="1" i="1" dirty="0">
                <a:solidFill>
                  <a:srgbClr val="FFC000"/>
                </a:solidFill>
                <a:latin typeface="Gotham" panose="020B0604020202020204" charset="0"/>
                <a:cs typeface="Gotham" panose="020B0604020202020204" charset="0"/>
              </a:rPr>
              <a:t>Previously, under RMiT, you might have interpreted "promptly" as "once we know the root cause" . Under Section 23 and the new Regulations, "discovery" triggers the 6-hour timer. Waiting 24 hours to confirm the source of the hack before reporting could technically put the company in breach of the Cybersecurity Act 2024.</a:t>
            </a:r>
          </a:p>
        </p:txBody>
      </p:sp>
    </p:spTree>
    <p:extLst>
      <p:ext uri="{BB962C8B-B14F-4D97-AF65-F5344CB8AC3E}">
        <p14:creationId xmlns:p14="http://schemas.microsoft.com/office/powerpoint/2010/main" val="718515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8F43D4D1-F75B-0787-C2E1-1964A5E29E19}"/>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E4279E65-F10F-5C97-E778-FA44DD73B8E8}"/>
              </a:ext>
            </a:extLst>
          </p:cNvPr>
          <p:cNvSpPr txBox="1"/>
          <p:nvPr/>
        </p:nvSpPr>
        <p:spPr>
          <a:xfrm>
            <a:off x="1028700" y="485775"/>
            <a:ext cx="16230600" cy="1076325"/>
          </a:xfrm>
          <a:prstGeom prst="rect">
            <a:avLst/>
          </a:prstGeom>
        </p:spPr>
        <p:txBody>
          <a:bodyPr lIns="0" tIns="0" rIns="0" bIns="0" rtlCol="0" anchor="t">
            <a:spAutoFit/>
          </a:bodyPr>
          <a:lstStyle/>
          <a:p>
            <a:pPr marL="0" lvl="0" indent="0" algn="l">
              <a:lnSpc>
                <a:spcPts val="8400"/>
              </a:lnSpc>
              <a:spcBef>
                <a:spcPct val="0"/>
              </a:spcBef>
            </a:pPr>
            <a:r>
              <a:rPr lang="en-US" sz="7000" b="1" dirty="0">
                <a:solidFill>
                  <a:srgbClr val="FFFFFF"/>
                </a:solidFill>
                <a:latin typeface="Open Sans Bold"/>
                <a:ea typeface="Open Sans Bold"/>
                <a:cs typeface="Open Sans Bold"/>
                <a:sym typeface="Open Sans Bold"/>
              </a:rPr>
              <a:t>Summary</a:t>
            </a:r>
          </a:p>
        </p:txBody>
      </p:sp>
      <p:graphicFrame>
        <p:nvGraphicFramePr>
          <p:cNvPr id="13" name="Table 12">
            <a:extLst>
              <a:ext uri="{FF2B5EF4-FFF2-40B4-BE49-F238E27FC236}">
                <a16:creationId xmlns:a16="http://schemas.microsoft.com/office/drawing/2014/main" id="{C42C46CC-6870-AD40-59D8-27FB938A6593}"/>
              </a:ext>
            </a:extLst>
          </p:cNvPr>
          <p:cNvGraphicFramePr>
            <a:graphicFrameLocks noGrp="1"/>
          </p:cNvGraphicFramePr>
          <p:nvPr>
            <p:extLst>
              <p:ext uri="{D42A27DB-BD31-4B8C-83A1-F6EECF244321}">
                <p14:modId xmlns:p14="http://schemas.microsoft.com/office/powerpoint/2010/main" val="3819569110"/>
              </p:ext>
            </p:extLst>
          </p:nvPr>
        </p:nvGraphicFramePr>
        <p:xfrm>
          <a:off x="2190750" y="2662032"/>
          <a:ext cx="13906500" cy="4962936"/>
        </p:xfrm>
        <a:graphic>
          <a:graphicData uri="http://schemas.openxmlformats.org/drawingml/2006/table">
            <a:tbl>
              <a:tblPr/>
              <a:tblGrid>
                <a:gridCol w="2466515">
                  <a:extLst>
                    <a:ext uri="{9D8B030D-6E8A-4147-A177-3AD203B41FA5}">
                      <a16:colId xmlns:a16="http://schemas.microsoft.com/office/drawing/2014/main" val="1546440147"/>
                    </a:ext>
                  </a:extLst>
                </a:gridCol>
                <a:gridCol w="4317525">
                  <a:extLst>
                    <a:ext uri="{9D8B030D-6E8A-4147-A177-3AD203B41FA5}">
                      <a16:colId xmlns:a16="http://schemas.microsoft.com/office/drawing/2014/main" val="658862838"/>
                    </a:ext>
                  </a:extLst>
                </a:gridCol>
                <a:gridCol w="7122460">
                  <a:extLst>
                    <a:ext uri="{9D8B030D-6E8A-4147-A177-3AD203B41FA5}">
                      <a16:colId xmlns:a16="http://schemas.microsoft.com/office/drawing/2014/main" val="4108998928"/>
                    </a:ext>
                  </a:extLst>
                </a:gridCol>
              </a:tblGrid>
              <a:tr h="781539">
                <a:tc>
                  <a:txBody>
                    <a:bodyPr/>
                    <a:lstStyle/>
                    <a:p>
                      <a:pPr algn="ctr" rtl="0" fontAlgn="t">
                        <a:spcBef>
                          <a:spcPts val="600"/>
                        </a:spcBef>
                        <a:spcAft>
                          <a:spcPts val="600"/>
                        </a:spcAft>
                        <a:buNone/>
                      </a:pPr>
                      <a:r>
                        <a:rPr lang="en-MY" sz="2800" b="1" i="0" u="none" strike="noStrike" dirty="0">
                          <a:solidFill>
                            <a:srgbClr val="1F1F1F"/>
                          </a:solidFill>
                          <a:effectLst/>
                          <a:latin typeface="Gotham Bold" panose="020B0604020202020204" charset="0"/>
                          <a:cs typeface="Gotham Bold" panose="020B0604020202020204" charset="0"/>
                        </a:rPr>
                        <a:t>Section</a:t>
                      </a:r>
                      <a:endParaRPr lang="en-MY" sz="4400" dirty="0">
                        <a:effectLst/>
                        <a:latin typeface="Gotham Bold" panose="020B0604020202020204" charset="0"/>
                        <a:cs typeface="Gotham Bold"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ctr" rtl="0" fontAlgn="t">
                        <a:spcBef>
                          <a:spcPts val="600"/>
                        </a:spcBef>
                        <a:spcAft>
                          <a:spcPts val="600"/>
                        </a:spcAft>
                        <a:buNone/>
                      </a:pPr>
                      <a:r>
                        <a:rPr lang="en-MY" sz="2800" b="1" i="0" u="none" strike="noStrike" dirty="0">
                          <a:solidFill>
                            <a:srgbClr val="1F1F1F"/>
                          </a:solidFill>
                          <a:effectLst/>
                          <a:latin typeface="Gotham Bold" panose="020B0604020202020204" charset="0"/>
                          <a:cs typeface="Gotham Bold" panose="020B0604020202020204" charset="0"/>
                        </a:rPr>
                        <a:t>Key Keyword</a:t>
                      </a:r>
                      <a:endParaRPr lang="en-MY" sz="4400" dirty="0">
                        <a:effectLst/>
                        <a:latin typeface="Gotham Bold" panose="020B0604020202020204" charset="0"/>
                        <a:cs typeface="Gotham Bold"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l" rtl="0" fontAlgn="t">
                        <a:spcBef>
                          <a:spcPts val="600"/>
                        </a:spcBef>
                        <a:spcAft>
                          <a:spcPts val="600"/>
                        </a:spcAft>
                        <a:buNone/>
                      </a:pPr>
                      <a:r>
                        <a:rPr lang="en-MY" sz="2800" b="1" i="0" u="none" strike="noStrike" dirty="0">
                          <a:solidFill>
                            <a:srgbClr val="1F1F1F"/>
                          </a:solidFill>
                          <a:effectLst/>
                          <a:latin typeface="Gotham Bold" panose="020B0604020202020204" charset="0"/>
                          <a:cs typeface="Gotham Bold" panose="020B0604020202020204" charset="0"/>
                        </a:rPr>
                        <a:t>The "Risk Manager" Takeaway</a:t>
                      </a:r>
                      <a:endParaRPr lang="en-MY" sz="4400" dirty="0">
                        <a:effectLst/>
                        <a:latin typeface="Gotham Bold" panose="020B0604020202020204" charset="0"/>
                        <a:cs typeface="Gotham Bold"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76732828"/>
                  </a:ext>
                </a:extLst>
              </a:tr>
              <a:tr h="1553475">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S. 21</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Implementation</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l" rtl="0" fontAlgn="t">
                        <a:lnSpc>
                          <a:spcPct val="100000"/>
                        </a:lnSpc>
                        <a:spcBef>
                          <a:spcPts val="0"/>
                        </a:spcBef>
                        <a:spcAft>
                          <a:spcPts val="0"/>
                        </a:spcAft>
                        <a:buNone/>
                      </a:pPr>
                      <a:r>
                        <a:rPr lang="en-GB" sz="2800" b="0" i="0" u="none" strike="noStrike" dirty="0">
                          <a:solidFill>
                            <a:srgbClr val="1F1F1F"/>
                          </a:solidFill>
                          <a:effectLst/>
                          <a:latin typeface="Gotham" panose="020B0604020202020204" charset="0"/>
                          <a:cs typeface="Gotham" panose="020B0604020202020204" charset="0"/>
                        </a:rPr>
                        <a:t>"Best effort" is gone. We must strictly follow the Sector Lead's Code of Practice.</a:t>
                      </a:r>
                      <a:endParaRPr lang="en-GB"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extLst>
                  <a:ext uri="{0D108BD9-81ED-4DB2-BD59-A6C34878D82A}">
                    <a16:rowId xmlns:a16="http://schemas.microsoft.com/office/drawing/2014/main" val="1314540191"/>
                  </a:ext>
                </a:extLst>
              </a:tr>
              <a:tr h="845793">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S. 22</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Assessment</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l" rtl="0" fontAlgn="t">
                        <a:lnSpc>
                          <a:spcPct val="100000"/>
                        </a:lnSpc>
                        <a:spcBef>
                          <a:spcPts val="0"/>
                        </a:spcBef>
                        <a:spcAft>
                          <a:spcPts val="0"/>
                        </a:spcAft>
                        <a:buNone/>
                      </a:pPr>
                      <a:r>
                        <a:rPr lang="en-GB" sz="2800" b="0" i="0" u="none" strike="noStrike" dirty="0">
                          <a:solidFill>
                            <a:srgbClr val="1F1F1F"/>
                          </a:solidFill>
                          <a:effectLst/>
                          <a:latin typeface="Gotham" panose="020B0604020202020204" charset="0"/>
                          <a:cs typeface="Gotham" panose="020B0604020202020204" charset="0"/>
                        </a:rPr>
                        <a:t>Mandatory Annual Risk Assessments &amp; Bi-annual Audits. No skipping.</a:t>
                      </a:r>
                      <a:endParaRPr lang="en-GB"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extLst>
                  <a:ext uri="{0D108BD9-81ED-4DB2-BD59-A6C34878D82A}">
                    <a16:rowId xmlns:a16="http://schemas.microsoft.com/office/drawing/2014/main" val="3738254579"/>
                  </a:ext>
                </a:extLst>
              </a:tr>
              <a:tr h="1622082">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S. 23</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ctr" rtl="0" fontAlgn="t">
                        <a:lnSpc>
                          <a:spcPct val="100000"/>
                        </a:lnSpc>
                        <a:spcBef>
                          <a:spcPts val="0"/>
                        </a:spcBef>
                        <a:spcAft>
                          <a:spcPts val="0"/>
                        </a:spcAft>
                        <a:buNone/>
                      </a:pPr>
                      <a:r>
                        <a:rPr lang="en-MY" sz="2800" b="1" i="0" u="none" strike="noStrike" dirty="0">
                          <a:solidFill>
                            <a:srgbClr val="1F1F1F"/>
                          </a:solidFill>
                          <a:effectLst/>
                          <a:latin typeface="Gotham" panose="020B0604020202020204" charset="0"/>
                          <a:cs typeface="Gotham" panose="020B0604020202020204" charset="0"/>
                        </a:rPr>
                        <a:t>Notification</a:t>
                      </a:r>
                      <a:endParaRPr lang="en-MY"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tc>
                  <a:txBody>
                    <a:bodyPr/>
                    <a:lstStyle/>
                    <a:p>
                      <a:pPr algn="l" rtl="0" fontAlgn="t">
                        <a:lnSpc>
                          <a:spcPct val="100000"/>
                        </a:lnSpc>
                        <a:spcBef>
                          <a:spcPts val="0"/>
                        </a:spcBef>
                        <a:spcAft>
                          <a:spcPts val="0"/>
                        </a:spcAft>
                        <a:buNone/>
                      </a:pPr>
                      <a:r>
                        <a:rPr lang="en-GB" sz="2800" b="1" i="0" u="none" strike="noStrike" dirty="0">
                          <a:solidFill>
                            <a:srgbClr val="FF0000"/>
                          </a:solidFill>
                          <a:effectLst/>
                          <a:latin typeface="Gotham" panose="020B0604020202020204" charset="0"/>
                          <a:cs typeface="Gotham" panose="020B0604020202020204" charset="0"/>
                        </a:rPr>
                        <a:t>6 Hours</a:t>
                      </a:r>
                      <a:r>
                        <a:rPr lang="en-GB" sz="2800" b="0" i="0" u="none" strike="noStrike" dirty="0">
                          <a:solidFill>
                            <a:srgbClr val="FF0000"/>
                          </a:solidFill>
                          <a:effectLst/>
                          <a:latin typeface="Gotham" panose="020B0604020202020204" charset="0"/>
                          <a:cs typeface="Gotham" panose="020B0604020202020204" charset="0"/>
                        </a:rPr>
                        <a:t> </a:t>
                      </a:r>
                      <a:r>
                        <a:rPr lang="en-GB" sz="2800" b="0" i="0" u="none" strike="noStrike" dirty="0">
                          <a:solidFill>
                            <a:srgbClr val="1F1F1F"/>
                          </a:solidFill>
                          <a:effectLst/>
                          <a:latin typeface="Gotham" panose="020B0604020202020204" charset="0"/>
                          <a:cs typeface="Gotham" panose="020B0604020202020204" charset="0"/>
                        </a:rPr>
                        <a:t>to report. Silence is now a crime.</a:t>
                      </a:r>
                      <a:endParaRPr lang="en-GB" sz="4400" dirty="0">
                        <a:effectLst/>
                        <a:latin typeface="Gotham" panose="020B0604020202020204" charset="0"/>
                        <a:cs typeface="Gotham" panose="020B0604020202020204" charset="0"/>
                      </a:endParaRPr>
                    </a:p>
                  </a:txBody>
                  <a:tcPr marL="114300" marR="1143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8FAFD"/>
                    </a:solidFill>
                  </a:tcPr>
                </a:tc>
                <a:extLst>
                  <a:ext uri="{0D108BD9-81ED-4DB2-BD59-A6C34878D82A}">
                    <a16:rowId xmlns:a16="http://schemas.microsoft.com/office/drawing/2014/main" val="1719075249"/>
                  </a:ext>
                </a:extLst>
              </a:tr>
            </a:tbl>
          </a:graphicData>
        </a:graphic>
      </p:graphicFrame>
    </p:spTree>
    <p:extLst>
      <p:ext uri="{BB962C8B-B14F-4D97-AF65-F5344CB8AC3E}">
        <p14:creationId xmlns:p14="http://schemas.microsoft.com/office/powerpoint/2010/main" val="2307920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6FBFCF52-6BBF-872A-B9B1-8D0CCC7BB73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865C1879-D533-AA99-E509-50AE3BFA44F5}"/>
              </a:ext>
            </a:extLst>
          </p:cNvPr>
          <p:cNvSpPr txBox="1"/>
          <p:nvPr/>
        </p:nvSpPr>
        <p:spPr>
          <a:xfrm>
            <a:off x="1028700" y="485775"/>
            <a:ext cx="16230600" cy="1076325"/>
          </a:xfrm>
          <a:prstGeom prst="rect">
            <a:avLst/>
          </a:prstGeom>
        </p:spPr>
        <p:txBody>
          <a:bodyPr lIns="0" tIns="0" rIns="0" bIns="0" rtlCol="0" anchor="t">
            <a:spAutoFit/>
          </a:bodyPr>
          <a:lstStyle/>
          <a:p>
            <a:pPr marL="0" lvl="0" indent="0" algn="l">
              <a:lnSpc>
                <a:spcPts val="8400"/>
              </a:lnSpc>
              <a:spcBef>
                <a:spcPct val="0"/>
              </a:spcBef>
            </a:pPr>
            <a:r>
              <a:rPr lang="en-US" sz="7000" b="1" dirty="0">
                <a:solidFill>
                  <a:srgbClr val="FFFFFF"/>
                </a:solidFill>
                <a:latin typeface="Open Sans Bold"/>
                <a:ea typeface="Open Sans Bold"/>
                <a:cs typeface="Open Sans Bold"/>
                <a:sym typeface="Open Sans Bold"/>
              </a:rPr>
              <a:t>Summary</a:t>
            </a:r>
          </a:p>
        </p:txBody>
      </p:sp>
      <p:graphicFrame>
        <p:nvGraphicFramePr>
          <p:cNvPr id="2" name="Table 1">
            <a:extLst>
              <a:ext uri="{FF2B5EF4-FFF2-40B4-BE49-F238E27FC236}">
                <a16:creationId xmlns:a16="http://schemas.microsoft.com/office/drawing/2014/main" id="{F2EAC06E-B4AB-D80E-8468-E1947D72E52A}"/>
              </a:ext>
            </a:extLst>
          </p:cNvPr>
          <p:cNvGraphicFramePr>
            <a:graphicFrameLocks noGrp="1"/>
          </p:cNvGraphicFramePr>
          <p:nvPr>
            <p:extLst>
              <p:ext uri="{D42A27DB-BD31-4B8C-83A1-F6EECF244321}">
                <p14:modId xmlns:p14="http://schemas.microsoft.com/office/powerpoint/2010/main" val="2121551188"/>
              </p:ext>
            </p:extLst>
          </p:nvPr>
        </p:nvGraphicFramePr>
        <p:xfrm>
          <a:off x="1028700" y="2019300"/>
          <a:ext cx="16344902" cy="7064408"/>
        </p:xfrm>
        <a:graphic>
          <a:graphicData uri="http://schemas.openxmlformats.org/drawingml/2006/table">
            <a:tbl>
              <a:tblPr/>
              <a:tblGrid>
                <a:gridCol w="7962900">
                  <a:extLst>
                    <a:ext uri="{9D8B030D-6E8A-4147-A177-3AD203B41FA5}">
                      <a16:colId xmlns:a16="http://schemas.microsoft.com/office/drawing/2014/main" val="3286766727"/>
                    </a:ext>
                  </a:extLst>
                </a:gridCol>
                <a:gridCol w="4191001">
                  <a:extLst>
                    <a:ext uri="{9D8B030D-6E8A-4147-A177-3AD203B41FA5}">
                      <a16:colId xmlns:a16="http://schemas.microsoft.com/office/drawing/2014/main" val="4162532501"/>
                    </a:ext>
                  </a:extLst>
                </a:gridCol>
                <a:gridCol w="4191001">
                  <a:extLst>
                    <a:ext uri="{9D8B030D-6E8A-4147-A177-3AD203B41FA5}">
                      <a16:colId xmlns:a16="http://schemas.microsoft.com/office/drawing/2014/main" val="2185819413"/>
                    </a:ext>
                  </a:extLst>
                </a:gridCol>
              </a:tblGrid>
              <a:tr h="1454727">
                <a:tc>
                  <a:txBody>
                    <a:bodyPr/>
                    <a:lstStyle/>
                    <a:p>
                      <a:pPr marL="182563" indent="0" rtl="0" fontAlgn="b">
                        <a:lnSpc>
                          <a:spcPct val="100000"/>
                        </a:lnSpc>
                        <a:buNone/>
                      </a:pPr>
                      <a:r>
                        <a:rPr lang="en-MY" sz="2800" dirty="0">
                          <a:solidFill>
                            <a:schemeClr val="tx1"/>
                          </a:solidFill>
                          <a:effectLst/>
                          <a:latin typeface="Gotham Bold" panose="020B0604020202020204" charset="0"/>
                          <a:cs typeface="Gotham Bold" panose="020B0604020202020204" charset="0"/>
                        </a:rPr>
                        <a:t>Offence</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tc>
                  <a:txBody>
                    <a:bodyPr/>
                    <a:lstStyle/>
                    <a:p>
                      <a:pPr algn="ctr" rtl="0" fontAlgn="b">
                        <a:lnSpc>
                          <a:spcPct val="100000"/>
                        </a:lnSpc>
                        <a:buNone/>
                      </a:pPr>
                      <a:r>
                        <a:rPr lang="en-MY" sz="2800" dirty="0">
                          <a:solidFill>
                            <a:schemeClr val="tx1"/>
                          </a:solidFill>
                          <a:effectLst/>
                          <a:latin typeface="Gotham Bold" panose="020B0604020202020204" charset="0"/>
                          <a:cs typeface="Gotham Bold" panose="020B0604020202020204" charset="0"/>
                        </a:rPr>
                        <a:t>Maximum Financial Penalty</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tc>
                  <a:txBody>
                    <a:bodyPr/>
                    <a:lstStyle/>
                    <a:p>
                      <a:pPr algn="ctr" rtl="0" fontAlgn="b">
                        <a:lnSpc>
                          <a:spcPct val="100000"/>
                        </a:lnSpc>
                        <a:buNone/>
                      </a:pPr>
                      <a:r>
                        <a:rPr lang="en-MY" sz="2800" dirty="0">
                          <a:solidFill>
                            <a:schemeClr val="tx1"/>
                          </a:solidFill>
                          <a:effectLst/>
                          <a:latin typeface="Gotham Bold" panose="020B0604020202020204" charset="0"/>
                          <a:cs typeface="Gotham Bold" panose="020B0604020202020204" charset="0"/>
                        </a:rPr>
                        <a:t>Maximum Imprisonment</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solidFill>
                  </a:tcPr>
                </a:tc>
                <a:extLst>
                  <a:ext uri="{0D108BD9-81ED-4DB2-BD59-A6C34878D82A}">
                    <a16:rowId xmlns:a16="http://schemas.microsoft.com/office/drawing/2014/main" val="2735979729"/>
                  </a:ext>
                </a:extLst>
              </a:tr>
              <a:tr h="987136">
                <a:tc>
                  <a:txBody>
                    <a:bodyPr/>
                    <a:lstStyle/>
                    <a:p>
                      <a:pPr marL="182563" indent="0" rtl="0" fontAlgn="b">
                        <a:lnSpc>
                          <a:spcPct val="150000"/>
                        </a:lnSpc>
                        <a:buNone/>
                      </a:pPr>
                      <a:r>
                        <a:rPr lang="en-GB" sz="2800" dirty="0">
                          <a:solidFill>
                            <a:schemeClr val="tx1"/>
                          </a:solidFill>
                          <a:effectLst/>
                          <a:latin typeface="Gotham" panose="020B0604020202020204" charset="0"/>
                          <a:cs typeface="Gotham" panose="020B0604020202020204" charset="0"/>
                        </a:rPr>
                        <a:t>Failure to report a cybersecurity incident</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RM 500,000</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a:solidFill>
                            <a:schemeClr val="tx1"/>
                          </a:solidFill>
                          <a:effectLst/>
                          <a:latin typeface="Gotham" panose="020B0604020202020204" charset="0"/>
                          <a:cs typeface="Gotham" panose="020B0604020202020204" charset="0"/>
                        </a:rPr>
                        <a:t>10 years (or both)</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978170417"/>
                  </a:ext>
                </a:extLst>
              </a:tr>
              <a:tr h="987136">
                <a:tc>
                  <a:txBody>
                    <a:bodyPr/>
                    <a:lstStyle/>
                    <a:p>
                      <a:pPr marL="182563" indent="0" rtl="0" fontAlgn="b">
                        <a:lnSpc>
                          <a:spcPct val="150000"/>
                        </a:lnSpc>
                        <a:buNone/>
                      </a:pPr>
                      <a:r>
                        <a:rPr lang="en-GB" sz="2800" dirty="0">
                          <a:solidFill>
                            <a:schemeClr val="tx1"/>
                          </a:solidFill>
                          <a:effectLst/>
                          <a:latin typeface="Gotham" panose="020B0604020202020204" charset="0"/>
                          <a:cs typeface="Gotham" panose="020B0604020202020204" charset="0"/>
                        </a:rPr>
                        <a:t>Failure to implement the Code of Practice</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RM 500,000</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a:solidFill>
                            <a:schemeClr val="tx1"/>
                          </a:solidFill>
                          <a:effectLst/>
                          <a:latin typeface="Gotham" panose="020B0604020202020204" charset="0"/>
                          <a:cs typeface="Gotham" panose="020B0604020202020204" charset="0"/>
                        </a:rPr>
                        <a:t>10 years (or both)</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772724661"/>
                  </a:ext>
                </a:extLst>
              </a:tr>
              <a:tr h="987136">
                <a:tc>
                  <a:txBody>
                    <a:bodyPr/>
                    <a:lstStyle/>
                    <a:p>
                      <a:pPr marL="182563" indent="0" rtl="0" fontAlgn="b">
                        <a:lnSpc>
                          <a:spcPct val="150000"/>
                        </a:lnSpc>
                        <a:buNone/>
                      </a:pPr>
                      <a:r>
                        <a:rPr lang="en-GB" sz="2800" dirty="0">
                          <a:solidFill>
                            <a:schemeClr val="tx1"/>
                          </a:solidFill>
                          <a:effectLst/>
                          <a:latin typeface="Gotham" panose="020B0604020202020204" charset="0"/>
                          <a:cs typeface="Gotham" panose="020B0604020202020204" charset="0"/>
                        </a:rPr>
                        <a:t>Failure to conduct risk assessments or audits</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RM 200,000</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a:solidFill>
                            <a:schemeClr val="tx1"/>
                          </a:solidFill>
                          <a:effectLst/>
                          <a:latin typeface="Gotham" panose="020B0604020202020204" charset="0"/>
                          <a:cs typeface="Gotham" panose="020B0604020202020204" charset="0"/>
                        </a:rPr>
                        <a:t>3 years (or both)</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4109162073"/>
                  </a:ext>
                </a:extLst>
              </a:tr>
              <a:tr h="987136">
                <a:tc>
                  <a:txBody>
                    <a:bodyPr/>
                    <a:lstStyle/>
                    <a:p>
                      <a:pPr marL="182563" indent="0" rtl="0" fontAlgn="b">
                        <a:lnSpc>
                          <a:spcPct val="150000"/>
                        </a:lnSpc>
                        <a:buNone/>
                      </a:pPr>
                      <a:r>
                        <a:rPr lang="en-GB" sz="2800" dirty="0">
                          <a:solidFill>
                            <a:schemeClr val="tx1"/>
                          </a:solidFill>
                          <a:effectLst/>
                          <a:latin typeface="Gotham" panose="020B0604020202020204" charset="0"/>
                          <a:cs typeface="Gotham" panose="020B0604020202020204" charset="0"/>
                        </a:rPr>
                        <a:t>Failure to provide info on NCII assets</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RM 100,000</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2 years (or both)</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601762572"/>
                  </a:ext>
                </a:extLst>
              </a:tr>
              <a:tr h="1454727">
                <a:tc>
                  <a:txBody>
                    <a:bodyPr/>
                    <a:lstStyle/>
                    <a:p>
                      <a:pPr marL="182563" indent="0" rtl="0" fontAlgn="b">
                        <a:lnSpc>
                          <a:spcPct val="150000"/>
                        </a:lnSpc>
                        <a:buNone/>
                      </a:pPr>
                      <a:r>
                        <a:rPr lang="en-GB" sz="2800" dirty="0">
                          <a:solidFill>
                            <a:schemeClr val="tx1"/>
                          </a:solidFill>
                          <a:effectLst/>
                          <a:latin typeface="Gotham" panose="020B0604020202020204" charset="0"/>
                          <a:cs typeface="Gotham" panose="020B0604020202020204" charset="0"/>
                        </a:rPr>
                        <a:t>Providing cybersecurity services without a license*</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a:solidFill>
                            <a:schemeClr val="tx1"/>
                          </a:solidFill>
                          <a:effectLst/>
                          <a:latin typeface="Gotham" panose="020B0604020202020204" charset="0"/>
                          <a:cs typeface="Gotham" panose="020B0604020202020204" charset="0"/>
                        </a:rPr>
                        <a:t>RM 500,000</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tc>
                  <a:txBody>
                    <a:bodyPr/>
                    <a:lstStyle/>
                    <a:p>
                      <a:pPr algn="ctr" rtl="0" fontAlgn="b">
                        <a:lnSpc>
                          <a:spcPct val="150000"/>
                        </a:lnSpc>
                        <a:buNone/>
                      </a:pPr>
                      <a:r>
                        <a:rPr lang="en-MY" sz="2800" dirty="0">
                          <a:solidFill>
                            <a:schemeClr val="tx1"/>
                          </a:solidFill>
                          <a:effectLst/>
                          <a:latin typeface="Gotham" panose="020B0604020202020204" charset="0"/>
                          <a:cs typeface="Gotham" panose="020B0604020202020204" charset="0"/>
                        </a:rPr>
                        <a:t>10 years (or both)</a:t>
                      </a:r>
                    </a:p>
                  </a:txBody>
                  <a:tcPr marL="22860" marR="22860" marT="15240" marB="152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561238253"/>
                  </a:ext>
                </a:extLst>
              </a:tr>
            </a:tbl>
          </a:graphicData>
        </a:graphic>
      </p:graphicFrame>
    </p:spTree>
    <p:extLst>
      <p:ext uri="{BB962C8B-B14F-4D97-AF65-F5344CB8AC3E}">
        <p14:creationId xmlns:p14="http://schemas.microsoft.com/office/powerpoint/2010/main" val="1918725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F70">
                <a:alpha val="100000"/>
              </a:srgbClr>
            </a:gs>
            <a:gs pos="100000">
              <a:srgbClr val="001727">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2634048">
            <a:off x="11752141" y="1576722"/>
            <a:ext cx="7468500" cy="7468500"/>
          </a:xfrm>
          <a:custGeom>
            <a:avLst/>
            <a:gdLst/>
            <a:ahLst/>
            <a:cxnLst/>
            <a:rect l="l" t="t" r="r" b="b"/>
            <a:pathLst>
              <a:path w="7468500" h="7468500">
                <a:moveTo>
                  <a:pt x="0" y="0"/>
                </a:moveTo>
                <a:lnTo>
                  <a:pt x="7468501" y="0"/>
                </a:lnTo>
                <a:lnTo>
                  <a:pt x="7468501" y="7468501"/>
                </a:lnTo>
                <a:lnTo>
                  <a:pt x="0" y="7468501"/>
                </a:lnTo>
                <a:lnTo>
                  <a:pt x="0" y="0"/>
                </a:lnTo>
                <a:close/>
              </a:path>
            </a:pathLst>
          </a:custGeom>
          <a:blipFill>
            <a:blip>
              <a:alphaModFix amt="47000"/>
              <a:extLst>
                <a:ext uri="{96DAC541-7B7A-43D3-8B79-37D633B846F1}">
                  <asvg:svgBlip xmlns:asvg="http://schemas.microsoft.com/office/drawing/2016/SVG/main" r:embed="rId2"/>
                </a:ext>
              </a:extLst>
            </a:blip>
            <a:stretch>
              <a:fillRect/>
            </a:stretch>
          </a:blipFill>
        </p:spPr>
        <p:txBody>
          <a:bodyPr/>
          <a:lstStyle/>
          <a:p>
            <a:endParaRPr lang="en-MY"/>
          </a:p>
        </p:txBody>
      </p:sp>
      <p:grpSp>
        <p:nvGrpSpPr>
          <p:cNvPr id="3" name="Group 3"/>
          <p:cNvGrpSpPr/>
          <p:nvPr/>
        </p:nvGrpSpPr>
        <p:grpSpPr>
          <a:xfrm rot="-2700000">
            <a:off x="12677275" y="-331032"/>
            <a:ext cx="3931071" cy="3888729"/>
            <a:chOff x="0" y="0"/>
            <a:chExt cx="1035344" cy="1024192"/>
          </a:xfrm>
        </p:grpSpPr>
        <p:sp>
          <p:nvSpPr>
            <p:cNvPr id="4" name="Freeform 4"/>
            <p:cNvSpPr/>
            <p:nvPr/>
          </p:nvSpPr>
          <p:spPr>
            <a:xfrm>
              <a:off x="0" y="0"/>
              <a:ext cx="1035344" cy="1024192"/>
            </a:xfrm>
            <a:custGeom>
              <a:avLst/>
              <a:gdLst/>
              <a:ahLst/>
              <a:cxnLst/>
              <a:rect l="l" t="t" r="r" b="b"/>
              <a:pathLst>
                <a:path w="1035344" h="1024192">
                  <a:moveTo>
                    <a:pt x="0" y="0"/>
                  </a:moveTo>
                  <a:lnTo>
                    <a:pt x="1035344" y="0"/>
                  </a:lnTo>
                  <a:lnTo>
                    <a:pt x="1035344" y="1024192"/>
                  </a:lnTo>
                  <a:lnTo>
                    <a:pt x="0" y="1024192"/>
                  </a:lnTo>
                  <a:close/>
                </a:path>
              </a:pathLst>
            </a:custGeom>
            <a:gradFill rotWithShape="1">
              <a:gsLst>
                <a:gs pos="0">
                  <a:srgbClr val="FFFFFF">
                    <a:alpha val="100000"/>
                  </a:srgbClr>
                </a:gs>
                <a:gs pos="100000">
                  <a:srgbClr val="013C58">
                    <a:alpha val="0"/>
                  </a:srgbClr>
                </a:gs>
              </a:gsLst>
              <a:lin ang="5400000"/>
            </a:gradFill>
          </p:spPr>
          <p:txBody>
            <a:bodyPr/>
            <a:lstStyle/>
            <a:p>
              <a:endParaRPr lang="en-MY"/>
            </a:p>
          </p:txBody>
        </p:sp>
        <p:sp>
          <p:nvSpPr>
            <p:cNvPr id="5" name="TextBox 5"/>
            <p:cNvSpPr txBox="1"/>
            <p:nvPr/>
          </p:nvSpPr>
          <p:spPr>
            <a:xfrm>
              <a:off x="0" y="-38100"/>
              <a:ext cx="1035344" cy="1062292"/>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2700000">
            <a:off x="12470141" y="6757848"/>
            <a:ext cx="3931071" cy="3888729"/>
            <a:chOff x="0" y="0"/>
            <a:chExt cx="1035344" cy="1024192"/>
          </a:xfrm>
        </p:grpSpPr>
        <p:sp>
          <p:nvSpPr>
            <p:cNvPr id="7" name="Freeform 7"/>
            <p:cNvSpPr/>
            <p:nvPr/>
          </p:nvSpPr>
          <p:spPr>
            <a:xfrm>
              <a:off x="0" y="0"/>
              <a:ext cx="1035344" cy="1024192"/>
            </a:xfrm>
            <a:custGeom>
              <a:avLst/>
              <a:gdLst/>
              <a:ahLst/>
              <a:cxnLst/>
              <a:rect l="l" t="t" r="r" b="b"/>
              <a:pathLst>
                <a:path w="1035344" h="1024192">
                  <a:moveTo>
                    <a:pt x="0" y="0"/>
                  </a:moveTo>
                  <a:lnTo>
                    <a:pt x="1035344" y="0"/>
                  </a:lnTo>
                  <a:lnTo>
                    <a:pt x="1035344" y="1024192"/>
                  </a:lnTo>
                  <a:lnTo>
                    <a:pt x="0" y="1024192"/>
                  </a:lnTo>
                  <a:close/>
                </a:path>
              </a:pathLst>
            </a:custGeom>
            <a:gradFill rotWithShape="1">
              <a:gsLst>
                <a:gs pos="0">
                  <a:srgbClr val="FFFFFF">
                    <a:alpha val="100000"/>
                  </a:srgbClr>
                </a:gs>
                <a:gs pos="100000">
                  <a:srgbClr val="013C58">
                    <a:alpha val="0"/>
                  </a:srgbClr>
                </a:gs>
              </a:gsLst>
              <a:lin ang="0"/>
            </a:gradFill>
          </p:spPr>
          <p:txBody>
            <a:bodyPr/>
            <a:lstStyle/>
            <a:p>
              <a:endParaRPr lang="en-MY"/>
            </a:p>
          </p:txBody>
        </p:sp>
        <p:sp>
          <p:nvSpPr>
            <p:cNvPr id="8" name="TextBox 8"/>
            <p:cNvSpPr txBox="1"/>
            <p:nvPr/>
          </p:nvSpPr>
          <p:spPr>
            <a:xfrm>
              <a:off x="0" y="-38100"/>
              <a:ext cx="1035344" cy="1062292"/>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11434385" y="477469"/>
            <a:ext cx="9332062" cy="9332062"/>
          </a:xfrm>
          <a:custGeom>
            <a:avLst/>
            <a:gdLst/>
            <a:ahLst/>
            <a:cxnLst/>
            <a:rect l="l" t="t" r="r" b="b"/>
            <a:pathLst>
              <a:path w="812800" h="812800">
                <a:moveTo>
                  <a:pt x="406400" y="0"/>
                </a:moveTo>
                <a:lnTo>
                  <a:pt x="812800" y="406400"/>
                </a:lnTo>
                <a:lnTo>
                  <a:pt x="406400" y="812800"/>
                </a:lnTo>
                <a:lnTo>
                  <a:pt x="0" y="406400"/>
                </a:lnTo>
                <a:lnTo>
                  <a:pt x="406400" y="0"/>
                </a:lnTo>
                <a:close/>
              </a:path>
            </a:pathLst>
          </a:custGeom>
          <a:blipFill>
            <a:blip r:embed="rId3"/>
            <a:stretch>
              <a:fillRect l="-24976" r="-24976"/>
            </a:stretch>
          </a:blipFill>
          <a:ln w="247650" cap="sq">
            <a:solidFill>
              <a:srgbClr val="FFFFFF"/>
            </a:solidFill>
            <a:prstDash val="solid"/>
            <a:miter/>
          </a:ln>
        </p:spPr>
        <p:txBody>
          <a:bodyPr/>
          <a:lstStyle/>
          <a:p>
            <a:endParaRPr lang="en-MY"/>
          </a:p>
        </p:txBody>
      </p:sp>
      <p:grpSp>
        <p:nvGrpSpPr>
          <p:cNvPr id="11" name="Group 11"/>
          <p:cNvGrpSpPr/>
          <p:nvPr/>
        </p:nvGrpSpPr>
        <p:grpSpPr>
          <a:xfrm rot="-2700000">
            <a:off x="12203563" y="1840810"/>
            <a:ext cx="1115086" cy="1138748"/>
            <a:chOff x="0" y="0"/>
            <a:chExt cx="293685" cy="299917"/>
          </a:xfrm>
        </p:grpSpPr>
        <p:sp>
          <p:nvSpPr>
            <p:cNvPr id="12" name="Freeform 12"/>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13" name="TextBox 13"/>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rot="-2700000">
            <a:off x="10911792" y="9652549"/>
            <a:ext cx="1932603" cy="1973612"/>
            <a:chOff x="0" y="0"/>
            <a:chExt cx="508998" cy="519799"/>
          </a:xfrm>
        </p:grpSpPr>
        <p:sp>
          <p:nvSpPr>
            <p:cNvPr id="15" name="Freeform 15"/>
            <p:cNvSpPr/>
            <p:nvPr/>
          </p:nvSpPr>
          <p:spPr>
            <a:xfrm>
              <a:off x="0" y="0"/>
              <a:ext cx="508998" cy="519799"/>
            </a:xfrm>
            <a:custGeom>
              <a:avLst/>
              <a:gdLst/>
              <a:ahLst/>
              <a:cxnLst/>
              <a:rect l="l" t="t" r="r" b="b"/>
              <a:pathLst>
                <a:path w="508998" h="519799">
                  <a:moveTo>
                    <a:pt x="0" y="0"/>
                  </a:moveTo>
                  <a:lnTo>
                    <a:pt x="508998" y="0"/>
                  </a:lnTo>
                  <a:lnTo>
                    <a:pt x="508998" y="519799"/>
                  </a:lnTo>
                  <a:lnTo>
                    <a:pt x="0" y="519799"/>
                  </a:lnTo>
                  <a:close/>
                </a:path>
              </a:pathLst>
            </a:custGeom>
            <a:gradFill rotWithShape="1">
              <a:gsLst>
                <a:gs pos="0">
                  <a:srgbClr val="014764">
                    <a:alpha val="100000"/>
                  </a:srgbClr>
                </a:gs>
                <a:gs pos="100000">
                  <a:srgbClr val="012943">
                    <a:alpha val="100000"/>
                  </a:srgbClr>
                </a:gs>
              </a:gsLst>
              <a:lin ang="2700000"/>
            </a:gradFill>
            <a:ln w="114300" cap="sq">
              <a:solidFill>
                <a:srgbClr val="FFFFFF"/>
              </a:solidFill>
              <a:prstDash val="solid"/>
              <a:miter/>
            </a:ln>
          </p:spPr>
          <p:txBody>
            <a:bodyPr/>
            <a:lstStyle/>
            <a:p>
              <a:endParaRPr lang="en-MY"/>
            </a:p>
          </p:txBody>
        </p:sp>
        <p:sp>
          <p:nvSpPr>
            <p:cNvPr id="16" name="TextBox 16"/>
            <p:cNvSpPr txBox="1"/>
            <p:nvPr/>
          </p:nvSpPr>
          <p:spPr>
            <a:xfrm>
              <a:off x="0" y="-38100"/>
              <a:ext cx="508998" cy="557899"/>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flipH="1">
            <a:off x="14026009" y="6343789"/>
            <a:ext cx="4320000" cy="4114800"/>
          </a:xfrm>
          <a:custGeom>
            <a:avLst/>
            <a:gdLst/>
            <a:ahLst/>
            <a:cxnLst/>
            <a:rect l="l" t="t" r="r" b="b"/>
            <a:pathLst>
              <a:path w="4320000" h="4114800">
                <a:moveTo>
                  <a:pt x="4320000" y="0"/>
                </a:moveTo>
                <a:lnTo>
                  <a:pt x="0" y="0"/>
                </a:lnTo>
                <a:lnTo>
                  <a:pt x="0" y="4114800"/>
                </a:lnTo>
                <a:lnTo>
                  <a:pt x="4320000" y="4114800"/>
                </a:lnTo>
                <a:lnTo>
                  <a:pt x="4320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18" name="Freeform 18"/>
          <p:cNvSpPr/>
          <p:nvPr/>
        </p:nvSpPr>
        <p:spPr>
          <a:xfrm flipH="1" flipV="1">
            <a:off x="14026009" y="0"/>
            <a:ext cx="4320000" cy="4114800"/>
          </a:xfrm>
          <a:custGeom>
            <a:avLst/>
            <a:gdLst/>
            <a:ahLst/>
            <a:cxnLst/>
            <a:rect l="l" t="t" r="r" b="b"/>
            <a:pathLst>
              <a:path w="4320000" h="4114800">
                <a:moveTo>
                  <a:pt x="4320000" y="4114800"/>
                </a:moveTo>
                <a:lnTo>
                  <a:pt x="0" y="4114800"/>
                </a:lnTo>
                <a:lnTo>
                  <a:pt x="0" y="0"/>
                </a:lnTo>
                <a:lnTo>
                  <a:pt x="4320000" y="0"/>
                </a:lnTo>
                <a:lnTo>
                  <a:pt x="432000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grpSp>
        <p:nvGrpSpPr>
          <p:cNvPr id="19" name="Group 19"/>
          <p:cNvGrpSpPr/>
          <p:nvPr/>
        </p:nvGrpSpPr>
        <p:grpSpPr>
          <a:xfrm rot="-2700000">
            <a:off x="12203563" y="7307443"/>
            <a:ext cx="1115086" cy="1138748"/>
            <a:chOff x="0" y="0"/>
            <a:chExt cx="293685" cy="299917"/>
          </a:xfrm>
        </p:grpSpPr>
        <p:sp>
          <p:nvSpPr>
            <p:cNvPr id="20" name="Freeform 20"/>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21" name="TextBox 21"/>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rot="-2700000">
            <a:off x="10911792" y="-1158873"/>
            <a:ext cx="1932603" cy="1973612"/>
            <a:chOff x="0" y="0"/>
            <a:chExt cx="508998" cy="519799"/>
          </a:xfrm>
        </p:grpSpPr>
        <p:sp>
          <p:nvSpPr>
            <p:cNvPr id="23" name="Freeform 23"/>
            <p:cNvSpPr/>
            <p:nvPr/>
          </p:nvSpPr>
          <p:spPr>
            <a:xfrm>
              <a:off x="0" y="0"/>
              <a:ext cx="508998" cy="519799"/>
            </a:xfrm>
            <a:custGeom>
              <a:avLst/>
              <a:gdLst/>
              <a:ahLst/>
              <a:cxnLst/>
              <a:rect l="l" t="t" r="r" b="b"/>
              <a:pathLst>
                <a:path w="508998" h="519799">
                  <a:moveTo>
                    <a:pt x="0" y="0"/>
                  </a:moveTo>
                  <a:lnTo>
                    <a:pt x="508998" y="0"/>
                  </a:lnTo>
                  <a:lnTo>
                    <a:pt x="508998" y="519799"/>
                  </a:lnTo>
                  <a:lnTo>
                    <a:pt x="0" y="519799"/>
                  </a:lnTo>
                  <a:close/>
                </a:path>
              </a:pathLst>
            </a:custGeom>
            <a:gradFill rotWithShape="1">
              <a:gsLst>
                <a:gs pos="0">
                  <a:srgbClr val="014764">
                    <a:alpha val="100000"/>
                  </a:srgbClr>
                </a:gs>
                <a:gs pos="100000">
                  <a:srgbClr val="012943">
                    <a:alpha val="100000"/>
                  </a:srgbClr>
                </a:gs>
              </a:gsLst>
              <a:lin ang="2700000"/>
            </a:gradFill>
            <a:ln w="114300" cap="sq">
              <a:solidFill>
                <a:srgbClr val="FFFFFF"/>
              </a:solidFill>
              <a:prstDash val="solid"/>
              <a:miter/>
            </a:ln>
          </p:spPr>
          <p:txBody>
            <a:bodyPr/>
            <a:lstStyle/>
            <a:p>
              <a:endParaRPr lang="en-MY"/>
            </a:p>
          </p:txBody>
        </p:sp>
        <p:sp>
          <p:nvSpPr>
            <p:cNvPr id="24" name="TextBox 24"/>
            <p:cNvSpPr txBox="1"/>
            <p:nvPr/>
          </p:nvSpPr>
          <p:spPr>
            <a:xfrm>
              <a:off x="0" y="-38100"/>
              <a:ext cx="508998" cy="557899"/>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028700" y="6615505"/>
            <a:ext cx="5367770" cy="172620"/>
            <a:chOff x="0" y="0"/>
            <a:chExt cx="1413734" cy="45464"/>
          </a:xfrm>
        </p:grpSpPr>
        <p:sp>
          <p:nvSpPr>
            <p:cNvPr id="26" name="Freeform 26"/>
            <p:cNvSpPr/>
            <p:nvPr/>
          </p:nvSpPr>
          <p:spPr>
            <a:xfrm>
              <a:off x="0" y="0"/>
              <a:ext cx="1413734" cy="45464"/>
            </a:xfrm>
            <a:custGeom>
              <a:avLst/>
              <a:gdLst/>
              <a:ahLst/>
              <a:cxnLst/>
              <a:rect l="l" t="t" r="r" b="b"/>
              <a:pathLst>
                <a:path w="1413734" h="45464">
                  <a:moveTo>
                    <a:pt x="0" y="0"/>
                  </a:moveTo>
                  <a:lnTo>
                    <a:pt x="1413734" y="0"/>
                  </a:lnTo>
                  <a:lnTo>
                    <a:pt x="1413734" y="45464"/>
                  </a:lnTo>
                  <a:lnTo>
                    <a:pt x="0" y="45464"/>
                  </a:lnTo>
                  <a:close/>
                </a:path>
              </a:pathLst>
            </a:custGeom>
            <a:gradFill rotWithShape="1">
              <a:gsLst>
                <a:gs pos="0">
                  <a:srgbClr val="FFFFFF">
                    <a:alpha val="100000"/>
                  </a:srgbClr>
                </a:gs>
                <a:gs pos="100000">
                  <a:srgbClr val="9B9B9B">
                    <a:alpha val="100000"/>
                  </a:srgbClr>
                </a:gs>
              </a:gsLst>
              <a:lin ang="0"/>
            </a:gradFill>
          </p:spPr>
          <p:txBody>
            <a:bodyPr/>
            <a:lstStyle/>
            <a:p>
              <a:endParaRPr lang="en-MY"/>
            </a:p>
          </p:txBody>
        </p:sp>
        <p:sp>
          <p:nvSpPr>
            <p:cNvPr id="27" name="TextBox 27"/>
            <p:cNvSpPr txBox="1"/>
            <p:nvPr/>
          </p:nvSpPr>
          <p:spPr>
            <a:xfrm>
              <a:off x="0" y="-38100"/>
              <a:ext cx="1413734" cy="83564"/>
            </a:xfrm>
            <a:prstGeom prst="rect">
              <a:avLst/>
            </a:prstGeom>
          </p:spPr>
          <p:txBody>
            <a:bodyPr lIns="50800" tIns="50800" rIns="50800" bIns="50800" rtlCol="0" anchor="ctr"/>
            <a:lstStyle/>
            <a:p>
              <a:pPr algn="ctr">
                <a:lnSpc>
                  <a:spcPts val="2659"/>
                </a:lnSpc>
              </a:pPr>
              <a:endParaRPr/>
            </a:p>
          </p:txBody>
        </p:sp>
      </p:grpSp>
      <p:sp>
        <p:nvSpPr>
          <p:cNvPr id="28" name="TextBox 28"/>
          <p:cNvSpPr txBox="1"/>
          <p:nvPr/>
        </p:nvSpPr>
        <p:spPr>
          <a:xfrm>
            <a:off x="1028700" y="2776145"/>
            <a:ext cx="9177636" cy="1372171"/>
          </a:xfrm>
          <a:prstGeom prst="rect">
            <a:avLst/>
          </a:prstGeom>
        </p:spPr>
        <p:txBody>
          <a:bodyPr lIns="0" tIns="0" rIns="0" bIns="0" rtlCol="0" anchor="t">
            <a:spAutoFit/>
          </a:bodyPr>
          <a:lstStyle/>
          <a:p>
            <a:pPr algn="l">
              <a:lnSpc>
                <a:spcPts val="10668"/>
              </a:lnSpc>
            </a:pPr>
            <a:r>
              <a:rPr lang="en-US" sz="9440" b="1" dirty="0">
                <a:solidFill>
                  <a:srgbClr val="FFFFFF"/>
                </a:solidFill>
                <a:latin typeface="Gotham Bold"/>
                <a:ea typeface="Gotham Bold"/>
                <a:cs typeface="Gotham Bold"/>
                <a:sym typeface="Gotham Bold"/>
              </a:rPr>
              <a:t>Case Studies</a:t>
            </a:r>
          </a:p>
        </p:txBody>
      </p:sp>
      <p:sp>
        <p:nvSpPr>
          <p:cNvPr id="29" name="Freeform 29"/>
          <p:cNvSpPr/>
          <p:nvPr/>
        </p:nvSpPr>
        <p:spPr>
          <a:xfrm>
            <a:off x="1028700" y="416144"/>
            <a:ext cx="3740115" cy="1542797"/>
          </a:xfrm>
          <a:custGeom>
            <a:avLst/>
            <a:gdLst/>
            <a:ahLst/>
            <a:cxnLst/>
            <a:rect l="l" t="t" r="r" b="b"/>
            <a:pathLst>
              <a:path w="3740115" h="1542797">
                <a:moveTo>
                  <a:pt x="0" y="0"/>
                </a:moveTo>
                <a:lnTo>
                  <a:pt x="3740115" y="0"/>
                </a:lnTo>
                <a:lnTo>
                  <a:pt x="3740115" y="1542798"/>
                </a:lnTo>
                <a:lnTo>
                  <a:pt x="0" y="1542798"/>
                </a:lnTo>
                <a:lnTo>
                  <a:pt x="0" y="0"/>
                </a:lnTo>
                <a:close/>
              </a:path>
            </a:pathLst>
          </a:custGeom>
          <a:blipFill>
            <a:blip r:embed="rId5"/>
            <a:stretch>
              <a:fillRect/>
            </a:stretch>
          </a:blipFill>
        </p:spPr>
        <p:txBody>
          <a:bodyPr/>
          <a:lstStyle/>
          <a:p>
            <a:endParaRPr lang="en-MY"/>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21215" y="1901143"/>
            <a:ext cx="4421031" cy="4421031"/>
            <a:chOff x="0" y="0"/>
            <a:chExt cx="812800" cy="812800"/>
          </a:xfrm>
        </p:grpSpPr>
        <p:sp>
          <p:nvSpPr>
            <p:cNvPr id="3" name="Freeform 3"/>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2"/>
              <a:stretch>
                <a:fillRect l="-38888" r="-38888"/>
              </a:stretch>
            </a:blipFill>
            <a:ln w="247650" cap="sq">
              <a:solidFill>
                <a:srgbClr val="FFFFFF"/>
              </a:solidFill>
              <a:prstDash val="solid"/>
              <a:miter/>
            </a:ln>
          </p:spPr>
          <p:txBody>
            <a:bodyPr/>
            <a:lstStyle/>
            <a:p>
              <a:endParaRPr lang="en-MY"/>
            </a:p>
          </p:txBody>
        </p:sp>
      </p:grpSp>
      <p:grpSp>
        <p:nvGrpSpPr>
          <p:cNvPr id="4" name="Group 4"/>
          <p:cNvGrpSpPr/>
          <p:nvPr/>
        </p:nvGrpSpPr>
        <p:grpSpPr>
          <a:xfrm>
            <a:off x="6990046" y="1901143"/>
            <a:ext cx="4421031" cy="4421031"/>
            <a:chOff x="0" y="0"/>
            <a:chExt cx="812800" cy="812800"/>
          </a:xfrm>
        </p:grpSpPr>
        <p:sp>
          <p:nvSpPr>
            <p:cNvPr id="5" name="Freeform 5"/>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3"/>
              <a:stretch>
                <a:fillRect l="-24906" r="-24906"/>
              </a:stretch>
            </a:blipFill>
            <a:ln w="247650" cap="sq">
              <a:solidFill>
                <a:srgbClr val="FFFFFF"/>
              </a:solidFill>
              <a:prstDash val="solid"/>
              <a:miter/>
            </a:ln>
          </p:spPr>
          <p:txBody>
            <a:bodyPr/>
            <a:lstStyle/>
            <a:p>
              <a:endParaRPr lang="en-MY"/>
            </a:p>
          </p:txBody>
        </p:sp>
      </p:grpSp>
      <p:grpSp>
        <p:nvGrpSpPr>
          <p:cNvPr id="6" name="Group 6"/>
          <p:cNvGrpSpPr/>
          <p:nvPr/>
        </p:nvGrpSpPr>
        <p:grpSpPr>
          <a:xfrm>
            <a:off x="12858877" y="1901143"/>
            <a:ext cx="4421031" cy="4421031"/>
            <a:chOff x="0" y="0"/>
            <a:chExt cx="812800" cy="812800"/>
          </a:xfrm>
        </p:grpSpPr>
        <p:sp>
          <p:nvSpPr>
            <p:cNvPr id="7" name="Freeform 7"/>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4"/>
              <a:stretch>
                <a:fillRect l="-28895" r="-28895"/>
              </a:stretch>
            </a:blipFill>
            <a:ln w="247650" cap="sq">
              <a:solidFill>
                <a:srgbClr val="FFFFFF"/>
              </a:solidFill>
              <a:prstDash val="solid"/>
              <a:miter/>
            </a:ln>
          </p:spPr>
          <p:txBody>
            <a:bodyPr/>
            <a:lstStyle/>
            <a:p>
              <a:endParaRPr lang="en-MY"/>
            </a:p>
          </p:txBody>
        </p:sp>
      </p:grpSp>
      <p:grpSp>
        <p:nvGrpSpPr>
          <p:cNvPr id="8" name="Group 8"/>
          <p:cNvGrpSpPr/>
          <p:nvPr/>
        </p:nvGrpSpPr>
        <p:grpSpPr>
          <a:xfrm>
            <a:off x="3275169" y="8825338"/>
            <a:ext cx="11737662" cy="1297937"/>
            <a:chOff x="0" y="0"/>
            <a:chExt cx="7589553" cy="839244"/>
          </a:xfrm>
        </p:grpSpPr>
        <p:sp>
          <p:nvSpPr>
            <p:cNvPr id="9" name="Freeform 9"/>
            <p:cNvSpPr/>
            <p:nvPr/>
          </p:nvSpPr>
          <p:spPr>
            <a:xfrm>
              <a:off x="0" y="0"/>
              <a:ext cx="7589554" cy="839244"/>
            </a:xfrm>
            <a:custGeom>
              <a:avLst/>
              <a:gdLst/>
              <a:ahLst/>
              <a:cxnLst/>
              <a:rect l="l" t="t" r="r" b="b"/>
              <a:pathLst>
                <a:path w="7589554" h="839244">
                  <a:moveTo>
                    <a:pt x="7589554" y="419622"/>
                  </a:moveTo>
                  <a:lnTo>
                    <a:pt x="7183154" y="0"/>
                  </a:lnTo>
                  <a:lnTo>
                    <a:pt x="7183154" y="203200"/>
                  </a:lnTo>
                  <a:lnTo>
                    <a:pt x="0" y="203200"/>
                  </a:lnTo>
                  <a:lnTo>
                    <a:pt x="0" y="636044"/>
                  </a:lnTo>
                  <a:lnTo>
                    <a:pt x="7183154" y="636044"/>
                  </a:lnTo>
                  <a:lnTo>
                    <a:pt x="7183154" y="839244"/>
                  </a:lnTo>
                  <a:lnTo>
                    <a:pt x="7589554" y="419622"/>
                  </a:lnTo>
                  <a:close/>
                </a:path>
              </a:pathLst>
            </a:custGeom>
            <a:solidFill>
              <a:srgbClr val="95A4B2"/>
            </a:solidFill>
          </p:spPr>
          <p:txBody>
            <a:bodyPr/>
            <a:lstStyle/>
            <a:p>
              <a:endParaRPr lang="en-MY"/>
            </a:p>
          </p:txBody>
        </p:sp>
        <p:sp>
          <p:nvSpPr>
            <p:cNvPr id="10" name="TextBox 10"/>
            <p:cNvSpPr txBox="1"/>
            <p:nvPr/>
          </p:nvSpPr>
          <p:spPr>
            <a:xfrm>
              <a:off x="0" y="136525"/>
              <a:ext cx="7487953" cy="499519"/>
            </a:xfrm>
            <a:prstGeom prst="rect">
              <a:avLst/>
            </a:prstGeom>
          </p:spPr>
          <p:txBody>
            <a:bodyPr lIns="50800" tIns="50800" rIns="50800" bIns="50800" rtlCol="0" anchor="ctr"/>
            <a:lstStyle/>
            <a:p>
              <a:pPr algn="ctr">
                <a:lnSpc>
                  <a:spcPts val="4200"/>
                </a:lnSpc>
              </a:pPr>
              <a:r>
                <a:rPr lang="en-US" sz="3000" b="1">
                  <a:solidFill>
                    <a:srgbClr val="000000"/>
                  </a:solidFill>
                  <a:latin typeface="Gotham Bold"/>
                  <a:ea typeface="Gotham Bold"/>
                  <a:cs typeface="Gotham Bold"/>
                  <a:sym typeface="Gotham Bold"/>
                </a:rPr>
                <a:t>73 DAYS OF SILENCE</a:t>
              </a:r>
            </a:p>
          </p:txBody>
        </p:sp>
      </p:grpSp>
      <p:sp>
        <p:nvSpPr>
          <p:cNvPr id="11" name="TextBox 11"/>
          <p:cNvSpPr txBox="1"/>
          <p:nvPr/>
        </p:nvSpPr>
        <p:spPr>
          <a:xfrm>
            <a:off x="1641880" y="6313597"/>
            <a:ext cx="3379701"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Detection</a:t>
            </a:r>
          </a:p>
        </p:txBody>
      </p:sp>
      <p:sp>
        <p:nvSpPr>
          <p:cNvPr id="12" name="TextBox 12"/>
          <p:cNvSpPr txBox="1"/>
          <p:nvPr/>
        </p:nvSpPr>
        <p:spPr>
          <a:xfrm>
            <a:off x="2254960" y="6866363"/>
            <a:ext cx="2206796" cy="349250"/>
          </a:xfrm>
          <a:prstGeom prst="rect">
            <a:avLst/>
          </a:prstGeom>
        </p:spPr>
        <p:txBody>
          <a:bodyPr lIns="0" tIns="0" rIns="0" bIns="0" rtlCol="0" anchor="t">
            <a:spAutoFit/>
          </a:bodyPr>
          <a:lstStyle/>
          <a:p>
            <a:pPr algn="ctr">
              <a:lnSpc>
                <a:spcPts val="2800"/>
              </a:lnSpc>
              <a:spcBef>
                <a:spcPct val="0"/>
              </a:spcBef>
            </a:pPr>
            <a:r>
              <a:rPr lang="en-US" sz="2000" b="1">
                <a:solidFill>
                  <a:srgbClr val="FF3131"/>
                </a:solidFill>
                <a:latin typeface="Gotham Bold"/>
                <a:ea typeface="Gotham Bold"/>
                <a:cs typeface="Gotham Bold"/>
                <a:sym typeface="Gotham Bold"/>
              </a:rPr>
              <a:t>May 31, 2022</a:t>
            </a:r>
          </a:p>
        </p:txBody>
      </p:sp>
      <p:sp>
        <p:nvSpPr>
          <p:cNvPr id="13" name="TextBox 13"/>
          <p:cNvSpPr txBox="1"/>
          <p:nvPr/>
        </p:nvSpPr>
        <p:spPr>
          <a:xfrm>
            <a:off x="1121215" y="7291813"/>
            <a:ext cx="4421031" cy="12287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Internal red flag raised when the internal IT team discovered the breach and classified it as an incident and not a glitch.</a:t>
            </a:r>
          </a:p>
        </p:txBody>
      </p:sp>
      <p:sp>
        <p:nvSpPr>
          <p:cNvPr id="14" name="TextBox 14"/>
          <p:cNvSpPr txBox="1"/>
          <p:nvPr/>
        </p:nvSpPr>
        <p:spPr>
          <a:xfrm>
            <a:off x="7424782" y="6313597"/>
            <a:ext cx="3551559"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Containment</a:t>
            </a:r>
          </a:p>
        </p:txBody>
      </p:sp>
      <p:sp>
        <p:nvSpPr>
          <p:cNvPr id="15" name="TextBox 15"/>
          <p:cNvSpPr txBox="1"/>
          <p:nvPr/>
        </p:nvSpPr>
        <p:spPr>
          <a:xfrm>
            <a:off x="8100082" y="6866363"/>
            <a:ext cx="2147704" cy="349250"/>
          </a:xfrm>
          <a:prstGeom prst="rect">
            <a:avLst/>
          </a:prstGeom>
        </p:spPr>
        <p:txBody>
          <a:bodyPr lIns="0" tIns="0" rIns="0" bIns="0" rtlCol="0" anchor="t">
            <a:spAutoFit/>
          </a:bodyPr>
          <a:lstStyle/>
          <a:p>
            <a:pPr algn="ctr">
              <a:lnSpc>
                <a:spcPts val="2800"/>
              </a:lnSpc>
              <a:spcBef>
                <a:spcPct val="0"/>
              </a:spcBef>
            </a:pPr>
            <a:r>
              <a:rPr lang="en-US" sz="2000" b="1">
                <a:solidFill>
                  <a:srgbClr val="FF3131"/>
                </a:solidFill>
                <a:latin typeface="Gotham Bold"/>
                <a:ea typeface="Gotham Bold"/>
                <a:cs typeface="Gotham Bold"/>
                <a:sym typeface="Gotham Bold"/>
              </a:rPr>
              <a:t>July 20, 2022</a:t>
            </a:r>
          </a:p>
        </p:txBody>
      </p:sp>
      <p:sp>
        <p:nvSpPr>
          <p:cNvPr id="16" name="TextBox 16"/>
          <p:cNvSpPr txBox="1"/>
          <p:nvPr/>
        </p:nvSpPr>
        <p:spPr>
          <a:xfrm>
            <a:off x="13539787" y="6313597"/>
            <a:ext cx="3059211"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Notification</a:t>
            </a:r>
          </a:p>
        </p:txBody>
      </p:sp>
      <p:sp>
        <p:nvSpPr>
          <p:cNvPr id="17" name="TextBox 17"/>
          <p:cNvSpPr txBox="1"/>
          <p:nvPr/>
        </p:nvSpPr>
        <p:spPr>
          <a:xfrm>
            <a:off x="13745788" y="6866363"/>
            <a:ext cx="2593955" cy="349250"/>
          </a:xfrm>
          <a:prstGeom prst="rect">
            <a:avLst/>
          </a:prstGeom>
        </p:spPr>
        <p:txBody>
          <a:bodyPr lIns="0" tIns="0" rIns="0" bIns="0" rtlCol="0" anchor="t">
            <a:spAutoFit/>
          </a:bodyPr>
          <a:lstStyle/>
          <a:p>
            <a:pPr algn="ctr">
              <a:lnSpc>
                <a:spcPts val="2800"/>
              </a:lnSpc>
              <a:spcBef>
                <a:spcPct val="0"/>
              </a:spcBef>
            </a:pPr>
            <a:r>
              <a:rPr lang="en-US" sz="2000" b="1">
                <a:solidFill>
                  <a:srgbClr val="FF3131"/>
                </a:solidFill>
                <a:latin typeface="Gotham Bold"/>
                <a:ea typeface="Gotham Bold"/>
                <a:cs typeface="Gotham Bold"/>
                <a:sym typeface="Gotham Bold"/>
              </a:rPr>
              <a:t>August 11, 2022</a:t>
            </a:r>
          </a:p>
        </p:txBody>
      </p:sp>
      <p:sp>
        <p:nvSpPr>
          <p:cNvPr id="18" name="TextBox 18"/>
          <p:cNvSpPr txBox="1"/>
          <p:nvPr/>
        </p:nvSpPr>
        <p:spPr>
          <a:xfrm>
            <a:off x="6990046" y="7444213"/>
            <a:ext cx="4421031" cy="9239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Green Checkmark - Technically Fixed. The IT team marked the case as internally resolved.</a:t>
            </a:r>
          </a:p>
        </p:txBody>
      </p:sp>
      <p:sp>
        <p:nvSpPr>
          <p:cNvPr id="19" name="TextBox 19"/>
          <p:cNvSpPr txBox="1"/>
          <p:nvPr/>
        </p:nvSpPr>
        <p:spPr>
          <a:xfrm>
            <a:off x="12858877" y="7749013"/>
            <a:ext cx="4400423" cy="3143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"Public Informed"</a:t>
            </a:r>
          </a:p>
        </p:txBody>
      </p:sp>
      <p:sp>
        <p:nvSpPr>
          <p:cNvPr id="20" name="TextBox 20"/>
          <p:cNvSpPr txBox="1"/>
          <p:nvPr/>
        </p:nvSpPr>
        <p:spPr>
          <a:xfrm>
            <a:off x="685800" y="525463"/>
            <a:ext cx="16573500" cy="796372"/>
          </a:xfrm>
          <a:prstGeom prst="rect">
            <a:avLst/>
          </a:prstGeom>
        </p:spPr>
        <p:txBody>
          <a:bodyPr wrap="square" lIns="0" tIns="0" rIns="0" bIns="0" rtlCol="0" anchor="t">
            <a:spAutoFit/>
          </a:bodyPr>
          <a:lstStyle/>
          <a:p>
            <a:pPr algn="ctr">
              <a:lnSpc>
                <a:spcPts val="7000"/>
              </a:lnSpc>
              <a:spcBef>
                <a:spcPct val="0"/>
              </a:spcBef>
            </a:pPr>
            <a:r>
              <a:rPr lang="en-US" sz="4000" b="1" dirty="0">
                <a:solidFill>
                  <a:srgbClr val="FFFFFF"/>
                </a:solidFill>
                <a:latin typeface="Gotham Bold"/>
                <a:ea typeface="Gotham Bold"/>
                <a:cs typeface="Gotham Bold"/>
                <a:sym typeface="Gotham Bold"/>
              </a:rPr>
              <a:t>CASE STUDY 1 – THE "SILENT" BREACH (PAYMENT GATEWAY)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F70">
                <a:alpha val="100000"/>
              </a:srgbClr>
            </a:gs>
            <a:gs pos="100000">
              <a:srgbClr val="001727">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028700" y="2776145"/>
            <a:ext cx="11924302" cy="2744341"/>
          </a:xfrm>
          <a:prstGeom prst="rect">
            <a:avLst/>
          </a:prstGeom>
        </p:spPr>
        <p:txBody>
          <a:bodyPr lIns="0" tIns="0" rIns="0" bIns="0" rtlCol="0" anchor="t">
            <a:spAutoFit/>
          </a:bodyPr>
          <a:lstStyle/>
          <a:p>
            <a:pPr algn="l">
              <a:lnSpc>
                <a:spcPts val="10668"/>
              </a:lnSpc>
            </a:pPr>
            <a:r>
              <a:rPr lang="en-US" sz="9440" b="1" dirty="0">
                <a:solidFill>
                  <a:srgbClr val="FFFFFF"/>
                </a:solidFill>
                <a:latin typeface="Gotham Bold"/>
                <a:ea typeface="Gotham Bold"/>
                <a:cs typeface="Gotham Bold"/>
                <a:sym typeface="Gotham Bold"/>
              </a:rPr>
              <a:t>Facts, Financials &amp; Legislation</a:t>
            </a:r>
          </a:p>
        </p:txBody>
      </p:sp>
      <p:sp>
        <p:nvSpPr>
          <p:cNvPr id="3" name="Freeform 3"/>
          <p:cNvSpPr/>
          <p:nvPr/>
        </p:nvSpPr>
        <p:spPr>
          <a:xfrm rot="-2634048">
            <a:off x="11752141" y="1576722"/>
            <a:ext cx="7468500" cy="7468500"/>
          </a:xfrm>
          <a:custGeom>
            <a:avLst/>
            <a:gdLst/>
            <a:ahLst/>
            <a:cxnLst/>
            <a:rect l="l" t="t" r="r" b="b"/>
            <a:pathLst>
              <a:path w="7468500" h="7468500">
                <a:moveTo>
                  <a:pt x="0" y="0"/>
                </a:moveTo>
                <a:lnTo>
                  <a:pt x="7468501" y="0"/>
                </a:lnTo>
                <a:lnTo>
                  <a:pt x="7468501" y="7468501"/>
                </a:lnTo>
                <a:lnTo>
                  <a:pt x="0" y="7468501"/>
                </a:lnTo>
                <a:lnTo>
                  <a:pt x="0" y="0"/>
                </a:lnTo>
                <a:close/>
              </a:path>
            </a:pathLst>
          </a:custGeom>
          <a:blipFill>
            <a:blip>
              <a:alphaModFix amt="47000"/>
              <a:extLst>
                <a:ext uri="{96DAC541-7B7A-43D3-8B79-37D633B846F1}">
                  <asvg:svgBlip xmlns:asvg="http://schemas.microsoft.com/office/drawing/2016/SVG/main" r:embed="rId2"/>
                </a:ext>
              </a:extLst>
            </a:blip>
            <a:stretch>
              <a:fillRect/>
            </a:stretch>
          </a:blipFill>
        </p:spPr>
        <p:txBody>
          <a:bodyPr/>
          <a:lstStyle/>
          <a:p>
            <a:endParaRPr lang="en-MY"/>
          </a:p>
        </p:txBody>
      </p:sp>
      <p:grpSp>
        <p:nvGrpSpPr>
          <p:cNvPr id="4" name="Group 4"/>
          <p:cNvGrpSpPr/>
          <p:nvPr/>
        </p:nvGrpSpPr>
        <p:grpSpPr>
          <a:xfrm rot="-2700000">
            <a:off x="12677275" y="-331032"/>
            <a:ext cx="3931071" cy="3888729"/>
            <a:chOff x="0" y="0"/>
            <a:chExt cx="1035344" cy="1024192"/>
          </a:xfrm>
        </p:grpSpPr>
        <p:sp>
          <p:nvSpPr>
            <p:cNvPr id="5" name="Freeform 5"/>
            <p:cNvSpPr/>
            <p:nvPr/>
          </p:nvSpPr>
          <p:spPr>
            <a:xfrm>
              <a:off x="0" y="0"/>
              <a:ext cx="1035344" cy="1024192"/>
            </a:xfrm>
            <a:custGeom>
              <a:avLst/>
              <a:gdLst/>
              <a:ahLst/>
              <a:cxnLst/>
              <a:rect l="l" t="t" r="r" b="b"/>
              <a:pathLst>
                <a:path w="1035344" h="1024192">
                  <a:moveTo>
                    <a:pt x="0" y="0"/>
                  </a:moveTo>
                  <a:lnTo>
                    <a:pt x="1035344" y="0"/>
                  </a:lnTo>
                  <a:lnTo>
                    <a:pt x="1035344" y="1024192"/>
                  </a:lnTo>
                  <a:lnTo>
                    <a:pt x="0" y="1024192"/>
                  </a:lnTo>
                  <a:close/>
                </a:path>
              </a:pathLst>
            </a:custGeom>
            <a:gradFill rotWithShape="1">
              <a:gsLst>
                <a:gs pos="0">
                  <a:srgbClr val="FFFFFF">
                    <a:alpha val="100000"/>
                  </a:srgbClr>
                </a:gs>
                <a:gs pos="100000">
                  <a:srgbClr val="013C58">
                    <a:alpha val="0"/>
                  </a:srgbClr>
                </a:gs>
              </a:gsLst>
              <a:lin ang="5400000"/>
            </a:gradFill>
          </p:spPr>
          <p:txBody>
            <a:bodyPr/>
            <a:lstStyle/>
            <a:p>
              <a:endParaRPr lang="en-MY"/>
            </a:p>
          </p:txBody>
        </p:sp>
        <p:sp>
          <p:nvSpPr>
            <p:cNvPr id="6" name="TextBox 6"/>
            <p:cNvSpPr txBox="1"/>
            <p:nvPr/>
          </p:nvSpPr>
          <p:spPr>
            <a:xfrm>
              <a:off x="0" y="-38100"/>
              <a:ext cx="1035344" cy="1062292"/>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rot="-2700000">
            <a:off x="12470141" y="6757848"/>
            <a:ext cx="3931071" cy="3888729"/>
            <a:chOff x="0" y="0"/>
            <a:chExt cx="1035344" cy="1024192"/>
          </a:xfrm>
        </p:grpSpPr>
        <p:sp>
          <p:nvSpPr>
            <p:cNvPr id="8" name="Freeform 8"/>
            <p:cNvSpPr/>
            <p:nvPr/>
          </p:nvSpPr>
          <p:spPr>
            <a:xfrm>
              <a:off x="0" y="0"/>
              <a:ext cx="1035344" cy="1024192"/>
            </a:xfrm>
            <a:custGeom>
              <a:avLst/>
              <a:gdLst/>
              <a:ahLst/>
              <a:cxnLst/>
              <a:rect l="l" t="t" r="r" b="b"/>
              <a:pathLst>
                <a:path w="1035344" h="1024192">
                  <a:moveTo>
                    <a:pt x="0" y="0"/>
                  </a:moveTo>
                  <a:lnTo>
                    <a:pt x="1035344" y="0"/>
                  </a:lnTo>
                  <a:lnTo>
                    <a:pt x="1035344" y="1024192"/>
                  </a:lnTo>
                  <a:lnTo>
                    <a:pt x="0" y="1024192"/>
                  </a:lnTo>
                  <a:close/>
                </a:path>
              </a:pathLst>
            </a:custGeom>
            <a:gradFill rotWithShape="1">
              <a:gsLst>
                <a:gs pos="0">
                  <a:srgbClr val="FFFFFF">
                    <a:alpha val="100000"/>
                  </a:srgbClr>
                </a:gs>
                <a:gs pos="100000">
                  <a:srgbClr val="013C58">
                    <a:alpha val="0"/>
                  </a:srgbClr>
                </a:gs>
              </a:gsLst>
              <a:lin ang="0"/>
            </a:gradFill>
          </p:spPr>
          <p:txBody>
            <a:bodyPr/>
            <a:lstStyle/>
            <a:p>
              <a:endParaRPr lang="en-MY"/>
            </a:p>
          </p:txBody>
        </p:sp>
        <p:sp>
          <p:nvSpPr>
            <p:cNvPr id="9" name="TextBox 9"/>
            <p:cNvSpPr txBox="1"/>
            <p:nvPr/>
          </p:nvSpPr>
          <p:spPr>
            <a:xfrm>
              <a:off x="0" y="-38100"/>
              <a:ext cx="1035344" cy="1062292"/>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11434385" y="477469"/>
            <a:ext cx="9332062" cy="933206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blipFill>
              <a:blip r:embed="rId3"/>
              <a:stretch>
                <a:fillRect l="-24976" r="-24976"/>
              </a:stretch>
            </a:blipFill>
            <a:ln w="247650" cap="sq">
              <a:solidFill>
                <a:srgbClr val="FFFFFF"/>
              </a:solidFill>
              <a:prstDash val="solid"/>
              <a:miter/>
            </a:ln>
          </p:spPr>
          <p:txBody>
            <a:bodyPr/>
            <a:lstStyle/>
            <a:p>
              <a:endParaRPr lang="en-MY"/>
            </a:p>
          </p:txBody>
        </p:sp>
      </p:grpSp>
      <p:grpSp>
        <p:nvGrpSpPr>
          <p:cNvPr id="12" name="Group 12"/>
          <p:cNvGrpSpPr/>
          <p:nvPr/>
        </p:nvGrpSpPr>
        <p:grpSpPr>
          <a:xfrm rot="-2700000">
            <a:off x="12203563" y="1840810"/>
            <a:ext cx="1115086" cy="1138748"/>
            <a:chOff x="0" y="0"/>
            <a:chExt cx="293685" cy="299917"/>
          </a:xfrm>
        </p:grpSpPr>
        <p:sp>
          <p:nvSpPr>
            <p:cNvPr id="13" name="Freeform 13"/>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14" name="TextBox 14"/>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2700000">
            <a:off x="10911792" y="9652549"/>
            <a:ext cx="1932603" cy="1973612"/>
            <a:chOff x="0" y="0"/>
            <a:chExt cx="508998" cy="519799"/>
          </a:xfrm>
        </p:grpSpPr>
        <p:sp>
          <p:nvSpPr>
            <p:cNvPr id="16" name="Freeform 16"/>
            <p:cNvSpPr/>
            <p:nvPr/>
          </p:nvSpPr>
          <p:spPr>
            <a:xfrm>
              <a:off x="0" y="0"/>
              <a:ext cx="508998" cy="519799"/>
            </a:xfrm>
            <a:custGeom>
              <a:avLst/>
              <a:gdLst/>
              <a:ahLst/>
              <a:cxnLst/>
              <a:rect l="l" t="t" r="r" b="b"/>
              <a:pathLst>
                <a:path w="508998" h="519799">
                  <a:moveTo>
                    <a:pt x="0" y="0"/>
                  </a:moveTo>
                  <a:lnTo>
                    <a:pt x="508998" y="0"/>
                  </a:lnTo>
                  <a:lnTo>
                    <a:pt x="508998" y="519799"/>
                  </a:lnTo>
                  <a:lnTo>
                    <a:pt x="0" y="519799"/>
                  </a:lnTo>
                  <a:close/>
                </a:path>
              </a:pathLst>
            </a:custGeom>
            <a:gradFill rotWithShape="1">
              <a:gsLst>
                <a:gs pos="0">
                  <a:srgbClr val="014764">
                    <a:alpha val="100000"/>
                  </a:srgbClr>
                </a:gs>
                <a:gs pos="100000">
                  <a:srgbClr val="012943">
                    <a:alpha val="100000"/>
                  </a:srgbClr>
                </a:gs>
              </a:gsLst>
              <a:lin ang="2700000"/>
            </a:gradFill>
            <a:ln w="114300" cap="sq">
              <a:solidFill>
                <a:srgbClr val="FFFFFF"/>
              </a:solidFill>
              <a:prstDash val="solid"/>
              <a:miter/>
            </a:ln>
          </p:spPr>
          <p:txBody>
            <a:bodyPr/>
            <a:lstStyle/>
            <a:p>
              <a:endParaRPr lang="en-MY"/>
            </a:p>
          </p:txBody>
        </p:sp>
        <p:sp>
          <p:nvSpPr>
            <p:cNvPr id="17" name="TextBox 17"/>
            <p:cNvSpPr txBox="1"/>
            <p:nvPr/>
          </p:nvSpPr>
          <p:spPr>
            <a:xfrm>
              <a:off x="0" y="-38100"/>
              <a:ext cx="508998" cy="557899"/>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flipH="1">
            <a:off x="14026009" y="6343789"/>
            <a:ext cx="4320000" cy="4114800"/>
          </a:xfrm>
          <a:custGeom>
            <a:avLst/>
            <a:gdLst/>
            <a:ahLst/>
            <a:cxnLst/>
            <a:rect l="l" t="t" r="r" b="b"/>
            <a:pathLst>
              <a:path w="4320000" h="4114800">
                <a:moveTo>
                  <a:pt x="4320000" y="0"/>
                </a:moveTo>
                <a:lnTo>
                  <a:pt x="0" y="0"/>
                </a:lnTo>
                <a:lnTo>
                  <a:pt x="0" y="4114800"/>
                </a:lnTo>
                <a:lnTo>
                  <a:pt x="4320000" y="4114800"/>
                </a:lnTo>
                <a:lnTo>
                  <a:pt x="4320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19" name="Freeform 19"/>
          <p:cNvSpPr/>
          <p:nvPr/>
        </p:nvSpPr>
        <p:spPr>
          <a:xfrm flipH="1" flipV="1">
            <a:off x="14026009" y="0"/>
            <a:ext cx="4320000" cy="4114800"/>
          </a:xfrm>
          <a:custGeom>
            <a:avLst/>
            <a:gdLst/>
            <a:ahLst/>
            <a:cxnLst/>
            <a:rect l="l" t="t" r="r" b="b"/>
            <a:pathLst>
              <a:path w="4320000" h="4114800">
                <a:moveTo>
                  <a:pt x="4320000" y="4114800"/>
                </a:moveTo>
                <a:lnTo>
                  <a:pt x="0" y="4114800"/>
                </a:lnTo>
                <a:lnTo>
                  <a:pt x="0" y="0"/>
                </a:lnTo>
                <a:lnTo>
                  <a:pt x="4320000" y="0"/>
                </a:lnTo>
                <a:lnTo>
                  <a:pt x="432000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grpSp>
        <p:nvGrpSpPr>
          <p:cNvPr id="20" name="Group 20"/>
          <p:cNvGrpSpPr/>
          <p:nvPr/>
        </p:nvGrpSpPr>
        <p:grpSpPr>
          <a:xfrm rot="-2700000">
            <a:off x="12203563" y="7307443"/>
            <a:ext cx="1115086" cy="1138748"/>
            <a:chOff x="0" y="0"/>
            <a:chExt cx="293685" cy="299917"/>
          </a:xfrm>
        </p:grpSpPr>
        <p:sp>
          <p:nvSpPr>
            <p:cNvPr id="21" name="Freeform 21"/>
            <p:cNvSpPr/>
            <p:nvPr/>
          </p:nvSpPr>
          <p:spPr>
            <a:xfrm>
              <a:off x="0" y="0"/>
              <a:ext cx="293685" cy="299917"/>
            </a:xfrm>
            <a:custGeom>
              <a:avLst/>
              <a:gdLst/>
              <a:ahLst/>
              <a:cxnLst/>
              <a:rect l="l" t="t" r="r" b="b"/>
              <a:pathLst>
                <a:path w="293685" h="299917">
                  <a:moveTo>
                    <a:pt x="0" y="0"/>
                  </a:moveTo>
                  <a:lnTo>
                    <a:pt x="293685" y="0"/>
                  </a:lnTo>
                  <a:lnTo>
                    <a:pt x="293685" y="299917"/>
                  </a:lnTo>
                  <a:lnTo>
                    <a:pt x="0" y="299917"/>
                  </a:lnTo>
                  <a:close/>
                </a:path>
              </a:pathLst>
            </a:custGeom>
            <a:solidFill>
              <a:srgbClr val="FFFFFF"/>
            </a:solidFill>
          </p:spPr>
          <p:txBody>
            <a:bodyPr/>
            <a:lstStyle/>
            <a:p>
              <a:endParaRPr lang="en-MY"/>
            </a:p>
          </p:txBody>
        </p:sp>
        <p:sp>
          <p:nvSpPr>
            <p:cNvPr id="22" name="TextBox 22"/>
            <p:cNvSpPr txBox="1"/>
            <p:nvPr/>
          </p:nvSpPr>
          <p:spPr>
            <a:xfrm>
              <a:off x="0" y="-38100"/>
              <a:ext cx="293685" cy="338017"/>
            </a:xfrm>
            <a:prstGeom prst="rect">
              <a:avLst/>
            </a:prstGeom>
          </p:spPr>
          <p:txBody>
            <a:bodyPr lIns="50800" tIns="50800" rIns="50800" bIns="50800" rtlCol="0" anchor="ctr"/>
            <a:lstStyle/>
            <a:p>
              <a:pPr algn="ctr">
                <a:lnSpc>
                  <a:spcPts val="2659"/>
                </a:lnSpc>
                <a:spcBef>
                  <a:spcPct val="0"/>
                </a:spcBef>
              </a:pPr>
              <a:endParaRPr/>
            </a:p>
          </p:txBody>
        </p:sp>
      </p:grpSp>
      <p:grpSp>
        <p:nvGrpSpPr>
          <p:cNvPr id="23" name="Group 23"/>
          <p:cNvGrpSpPr/>
          <p:nvPr/>
        </p:nvGrpSpPr>
        <p:grpSpPr>
          <a:xfrm rot="-2700000">
            <a:off x="10911792" y="-1158873"/>
            <a:ext cx="1932603" cy="1973612"/>
            <a:chOff x="0" y="0"/>
            <a:chExt cx="508998" cy="519799"/>
          </a:xfrm>
        </p:grpSpPr>
        <p:sp>
          <p:nvSpPr>
            <p:cNvPr id="24" name="Freeform 24"/>
            <p:cNvSpPr/>
            <p:nvPr/>
          </p:nvSpPr>
          <p:spPr>
            <a:xfrm>
              <a:off x="0" y="0"/>
              <a:ext cx="508998" cy="519799"/>
            </a:xfrm>
            <a:custGeom>
              <a:avLst/>
              <a:gdLst/>
              <a:ahLst/>
              <a:cxnLst/>
              <a:rect l="l" t="t" r="r" b="b"/>
              <a:pathLst>
                <a:path w="508998" h="519799">
                  <a:moveTo>
                    <a:pt x="0" y="0"/>
                  </a:moveTo>
                  <a:lnTo>
                    <a:pt x="508998" y="0"/>
                  </a:lnTo>
                  <a:lnTo>
                    <a:pt x="508998" y="519799"/>
                  </a:lnTo>
                  <a:lnTo>
                    <a:pt x="0" y="519799"/>
                  </a:lnTo>
                  <a:close/>
                </a:path>
              </a:pathLst>
            </a:custGeom>
            <a:gradFill rotWithShape="1">
              <a:gsLst>
                <a:gs pos="0">
                  <a:srgbClr val="014764">
                    <a:alpha val="100000"/>
                  </a:srgbClr>
                </a:gs>
                <a:gs pos="100000">
                  <a:srgbClr val="012943">
                    <a:alpha val="100000"/>
                  </a:srgbClr>
                </a:gs>
              </a:gsLst>
              <a:lin ang="2700000"/>
            </a:gradFill>
            <a:ln w="114300" cap="sq">
              <a:solidFill>
                <a:srgbClr val="FFFFFF"/>
              </a:solidFill>
              <a:prstDash val="solid"/>
              <a:miter/>
            </a:ln>
          </p:spPr>
          <p:txBody>
            <a:bodyPr/>
            <a:lstStyle/>
            <a:p>
              <a:endParaRPr lang="en-MY"/>
            </a:p>
          </p:txBody>
        </p:sp>
        <p:sp>
          <p:nvSpPr>
            <p:cNvPr id="25" name="TextBox 25"/>
            <p:cNvSpPr txBox="1"/>
            <p:nvPr/>
          </p:nvSpPr>
          <p:spPr>
            <a:xfrm>
              <a:off x="0" y="-38100"/>
              <a:ext cx="508998" cy="557899"/>
            </a:xfrm>
            <a:prstGeom prst="rect">
              <a:avLst/>
            </a:prstGeom>
          </p:spPr>
          <p:txBody>
            <a:bodyPr lIns="50800" tIns="50800" rIns="50800" bIns="50800" rtlCol="0" anchor="ctr"/>
            <a:lstStyle/>
            <a:p>
              <a:pPr algn="ctr">
                <a:lnSpc>
                  <a:spcPts val="2659"/>
                </a:lnSpc>
                <a:spcBef>
                  <a:spcPct val="0"/>
                </a:spcBef>
              </a:pPr>
              <a:endParaRPr/>
            </a:p>
          </p:txBody>
        </p:sp>
      </p:grpSp>
      <p:grpSp>
        <p:nvGrpSpPr>
          <p:cNvPr id="26" name="Group 26"/>
          <p:cNvGrpSpPr/>
          <p:nvPr/>
        </p:nvGrpSpPr>
        <p:grpSpPr>
          <a:xfrm>
            <a:off x="1028700" y="7003181"/>
            <a:ext cx="5367770" cy="172620"/>
            <a:chOff x="0" y="0"/>
            <a:chExt cx="1413734" cy="45464"/>
          </a:xfrm>
        </p:grpSpPr>
        <p:sp>
          <p:nvSpPr>
            <p:cNvPr id="27" name="Freeform 27"/>
            <p:cNvSpPr/>
            <p:nvPr/>
          </p:nvSpPr>
          <p:spPr>
            <a:xfrm>
              <a:off x="0" y="0"/>
              <a:ext cx="1413734" cy="45464"/>
            </a:xfrm>
            <a:custGeom>
              <a:avLst/>
              <a:gdLst/>
              <a:ahLst/>
              <a:cxnLst/>
              <a:rect l="l" t="t" r="r" b="b"/>
              <a:pathLst>
                <a:path w="1413734" h="45464">
                  <a:moveTo>
                    <a:pt x="0" y="0"/>
                  </a:moveTo>
                  <a:lnTo>
                    <a:pt x="1413734" y="0"/>
                  </a:lnTo>
                  <a:lnTo>
                    <a:pt x="1413734" y="45464"/>
                  </a:lnTo>
                  <a:lnTo>
                    <a:pt x="0" y="45464"/>
                  </a:lnTo>
                  <a:close/>
                </a:path>
              </a:pathLst>
            </a:custGeom>
            <a:gradFill rotWithShape="1">
              <a:gsLst>
                <a:gs pos="0">
                  <a:srgbClr val="FFFFFF">
                    <a:alpha val="100000"/>
                  </a:srgbClr>
                </a:gs>
                <a:gs pos="100000">
                  <a:srgbClr val="9B9B9B">
                    <a:alpha val="100000"/>
                  </a:srgbClr>
                </a:gs>
              </a:gsLst>
              <a:lin ang="0"/>
            </a:gradFill>
          </p:spPr>
          <p:txBody>
            <a:bodyPr/>
            <a:lstStyle/>
            <a:p>
              <a:endParaRPr lang="en-MY"/>
            </a:p>
          </p:txBody>
        </p:sp>
        <p:sp>
          <p:nvSpPr>
            <p:cNvPr id="28" name="TextBox 28"/>
            <p:cNvSpPr txBox="1"/>
            <p:nvPr/>
          </p:nvSpPr>
          <p:spPr>
            <a:xfrm>
              <a:off x="0" y="-38100"/>
              <a:ext cx="1413734" cy="83564"/>
            </a:xfrm>
            <a:prstGeom prst="rect">
              <a:avLst/>
            </a:prstGeom>
          </p:spPr>
          <p:txBody>
            <a:bodyPr lIns="50800" tIns="50800" rIns="50800" bIns="50800" rtlCol="0" anchor="ctr"/>
            <a:lstStyle/>
            <a:p>
              <a:pPr algn="ctr">
                <a:lnSpc>
                  <a:spcPts val="2659"/>
                </a:lnSpc>
              </a:pPr>
              <a:endParaRPr/>
            </a:p>
          </p:txBody>
        </p:sp>
      </p:grpSp>
      <p:sp>
        <p:nvSpPr>
          <p:cNvPr id="29" name="Freeform 29"/>
          <p:cNvSpPr/>
          <p:nvPr/>
        </p:nvSpPr>
        <p:spPr>
          <a:xfrm>
            <a:off x="1028700" y="416144"/>
            <a:ext cx="3740115" cy="1542797"/>
          </a:xfrm>
          <a:custGeom>
            <a:avLst/>
            <a:gdLst/>
            <a:ahLst/>
            <a:cxnLst/>
            <a:rect l="l" t="t" r="r" b="b"/>
            <a:pathLst>
              <a:path w="3740115" h="1542797">
                <a:moveTo>
                  <a:pt x="0" y="0"/>
                </a:moveTo>
                <a:lnTo>
                  <a:pt x="3740115" y="0"/>
                </a:lnTo>
                <a:lnTo>
                  <a:pt x="3740115" y="1542798"/>
                </a:lnTo>
                <a:lnTo>
                  <a:pt x="0" y="1542798"/>
                </a:lnTo>
                <a:lnTo>
                  <a:pt x="0" y="0"/>
                </a:lnTo>
                <a:close/>
              </a:path>
            </a:pathLst>
          </a:custGeom>
          <a:blipFill>
            <a:blip r:embed="rId5"/>
            <a:stretch>
              <a:fillRect/>
            </a:stretch>
          </a:blipFill>
        </p:spPr>
        <p:txBody>
          <a:bodyPr/>
          <a:lstStyle/>
          <a:p>
            <a:endParaRPr lang="en-MY"/>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3" name="TextBox 3"/>
          <p:cNvSpPr txBox="1"/>
          <p:nvPr/>
        </p:nvSpPr>
        <p:spPr>
          <a:xfrm>
            <a:off x="1028700" y="2319867"/>
            <a:ext cx="16612791" cy="6391275"/>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Gotham Bold"/>
                <a:ea typeface="Gotham Bold"/>
                <a:cs typeface="Gotham Bold"/>
                <a:sym typeface="Gotham Bold"/>
              </a:rPr>
              <a:t>The Scenario: A payment gateway breach compromising card data.</a:t>
            </a:r>
          </a:p>
          <a:p>
            <a:pPr marL="647700" lvl="1" indent="-323850" algn="l">
              <a:lnSpc>
                <a:spcPts val="4200"/>
              </a:lnSpc>
              <a:buFont typeface="Arial"/>
              <a:buChar char="•"/>
            </a:pPr>
            <a:r>
              <a:rPr lang="en-US" sz="3000">
                <a:solidFill>
                  <a:srgbClr val="FABA1F"/>
                </a:solidFill>
                <a:latin typeface="Gotham"/>
                <a:ea typeface="Gotham"/>
                <a:cs typeface="Gotham"/>
                <a:sym typeface="Gotham"/>
              </a:rPr>
              <a:t>Technical Response:</a:t>
            </a:r>
            <a:r>
              <a:rPr lang="en-US" sz="3000">
                <a:solidFill>
                  <a:srgbClr val="FFFFFF"/>
                </a:solidFill>
                <a:latin typeface="Gotham"/>
                <a:ea typeface="Gotham"/>
                <a:cs typeface="Gotham"/>
                <a:sym typeface="Gotham"/>
              </a:rPr>
              <a:t> Successful. The breach was contained by July 20.</a:t>
            </a:r>
          </a:p>
          <a:p>
            <a:pPr marL="647700" lvl="1" indent="-323850" algn="l">
              <a:lnSpc>
                <a:spcPts val="4200"/>
              </a:lnSpc>
              <a:buFont typeface="Arial"/>
              <a:buChar char="•"/>
            </a:pPr>
            <a:r>
              <a:rPr lang="en-US" sz="3000">
                <a:solidFill>
                  <a:srgbClr val="FABA1F"/>
                </a:solidFill>
                <a:latin typeface="Gotham"/>
                <a:ea typeface="Gotham"/>
                <a:cs typeface="Gotham"/>
                <a:sym typeface="Gotham"/>
              </a:rPr>
              <a:t>Strategic Response:</a:t>
            </a:r>
            <a:r>
              <a:rPr lang="en-US" sz="3000">
                <a:solidFill>
                  <a:srgbClr val="FFFFFF"/>
                </a:solidFill>
                <a:latin typeface="Gotham"/>
                <a:ea typeface="Gotham"/>
                <a:cs typeface="Gotham"/>
                <a:sym typeface="Gotham"/>
              </a:rPr>
              <a:t> Delayed. Public/Regulators notified ~2.5 months after detection.</a:t>
            </a:r>
          </a:p>
          <a:p>
            <a:pPr algn="l">
              <a:lnSpc>
                <a:spcPts val="4200"/>
              </a:lnSpc>
              <a:spcBef>
                <a:spcPct val="0"/>
              </a:spcBef>
            </a:pPr>
            <a:endParaRPr lang="en-US" sz="3000">
              <a:solidFill>
                <a:srgbClr val="FFFFFF"/>
              </a:solidFill>
              <a:latin typeface="Gotham"/>
              <a:ea typeface="Gotham"/>
              <a:cs typeface="Gotham"/>
              <a:sym typeface="Gotham"/>
            </a:endParaRPr>
          </a:p>
          <a:p>
            <a:pPr algn="l">
              <a:lnSpc>
                <a:spcPts val="4200"/>
              </a:lnSpc>
              <a:spcBef>
                <a:spcPct val="0"/>
              </a:spcBef>
            </a:pPr>
            <a:r>
              <a:rPr lang="en-US" sz="3000" b="1">
                <a:solidFill>
                  <a:srgbClr val="FFFFFF"/>
                </a:solidFill>
                <a:latin typeface="Gotham Bold"/>
                <a:ea typeface="Gotham Bold"/>
                <a:cs typeface="Gotham Bold"/>
                <a:sym typeface="Gotham Bold"/>
              </a:rPr>
              <a:t>The "Act 854" Reality Check (If this happened today):</a:t>
            </a:r>
          </a:p>
          <a:p>
            <a:pPr marL="647700" lvl="1" indent="-323850" algn="l">
              <a:lnSpc>
                <a:spcPts val="4200"/>
              </a:lnSpc>
              <a:buFont typeface="Arial"/>
              <a:buChar char="•"/>
            </a:pPr>
            <a:r>
              <a:rPr lang="en-US" sz="3000">
                <a:solidFill>
                  <a:srgbClr val="FF3131"/>
                </a:solidFill>
                <a:latin typeface="Gotham"/>
                <a:ea typeface="Gotham"/>
                <a:cs typeface="Gotham"/>
                <a:sym typeface="Gotham"/>
              </a:rPr>
              <a:t>Violation:</a:t>
            </a:r>
            <a:r>
              <a:rPr lang="en-US" sz="3000">
                <a:solidFill>
                  <a:srgbClr val="FFFFFF"/>
                </a:solidFill>
                <a:latin typeface="Gotham"/>
                <a:ea typeface="Gotham"/>
                <a:cs typeface="Gotham"/>
                <a:sym typeface="Gotham"/>
              </a:rPr>
              <a:t> Section 23 mandates notification when an incident "might have" occurred.</a:t>
            </a:r>
          </a:p>
          <a:p>
            <a:pPr marL="647700" lvl="1" indent="-323850" algn="l">
              <a:lnSpc>
                <a:spcPts val="4200"/>
              </a:lnSpc>
              <a:buFont typeface="Arial"/>
              <a:buChar char="•"/>
            </a:pPr>
            <a:r>
              <a:rPr lang="en-US" sz="3000">
                <a:solidFill>
                  <a:srgbClr val="FF3131"/>
                </a:solidFill>
                <a:latin typeface="Gotham"/>
                <a:ea typeface="Gotham"/>
                <a:cs typeface="Gotham"/>
                <a:sym typeface="Gotham"/>
              </a:rPr>
              <a:t>The Gap:</a:t>
            </a:r>
            <a:r>
              <a:rPr lang="en-US" sz="3000">
                <a:solidFill>
                  <a:srgbClr val="FFFFFF"/>
                </a:solidFill>
                <a:latin typeface="Gotham"/>
                <a:ea typeface="Gotham"/>
                <a:cs typeface="Gotham"/>
                <a:sym typeface="Gotham"/>
              </a:rPr>
              <a:t> 73 Days vs. 6 Hours (Regulatory Deadline).</a:t>
            </a:r>
          </a:p>
          <a:p>
            <a:pPr algn="l">
              <a:lnSpc>
                <a:spcPts val="4200"/>
              </a:lnSpc>
              <a:spcBef>
                <a:spcPct val="0"/>
              </a:spcBef>
            </a:pPr>
            <a:endParaRPr lang="en-US" sz="3000">
              <a:solidFill>
                <a:srgbClr val="FFFFFF"/>
              </a:solidFill>
              <a:latin typeface="Gotham"/>
              <a:ea typeface="Gotham"/>
              <a:cs typeface="Gotham"/>
              <a:sym typeface="Gotham"/>
            </a:endParaRPr>
          </a:p>
          <a:p>
            <a:pPr algn="l">
              <a:lnSpc>
                <a:spcPts val="4200"/>
              </a:lnSpc>
              <a:spcBef>
                <a:spcPct val="0"/>
              </a:spcBef>
            </a:pPr>
            <a:r>
              <a:rPr lang="en-US" sz="3000" b="1">
                <a:solidFill>
                  <a:srgbClr val="FFFFFF"/>
                </a:solidFill>
                <a:latin typeface="Gotham Bold"/>
                <a:ea typeface="Gotham Bold"/>
                <a:cs typeface="Gotham Bold"/>
                <a:sym typeface="Gotham Bold"/>
              </a:rPr>
              <a:t>The Consequence (If this happened today):</a:t>
            </a:r>
          </a:p>
          <a:p>
            <a:pPr marL="647700" lvl="1" indent="-323850" algn="l">
              <a:lnSpc>
                <a:spcPts val="4200"/>
              </a:lnSpc>
              <a:buFont typeface="Arial"/>
              <a:buChar char="•"/>
            </a:pPr>
            <a:r>
              <a:rPr lang="en-US" sz="3000" b="1">
                <a:solidFill>
                  <a:srgbClr val="FFFFFF"/>
                </a:solidFill>
                <a:latin typeface="Gotham Bold"/>
                <a:ea typeface="Gotham Bold"/>
                <a:cs typeface="Gotham Bold"/>
                <a:sym typeface="Gotham Bold"/>
              </a:rPr>
              <a:t>Regulatory:</a:t>
            </a:r>
            <a:r>
              <a:rPr lang="en-US" sz="3000">
                <a:solidFill>
                  <a:srgbClr val="FFFFFF"/>
                </a:solidFill>
                <a:latin typeface="Gotham"/>
                <a:ea typeface="Gotham"/>
                <a:cs typeface="Gotham"/>
                <a:sym typeface="Gotham"/>
              </a:rPr>
              <a:t> RM 500k Fine + Up to 10 Years Jail (Section 23).</a:t>
            </a:r>
          </a:p>
          <a:p>
            <a:pPr marL="647700" lvl="1" indent="-323850" algn="l">
              <a:lnSpc>
                <a:spcPts val="4200"/>
              </a:lnSpc>
              <a:buFont typeface="Arial"/>
              <a:buChar char="•"/>
            </a:pPr>
            <a:r>
              <a:rPr lang="en-US" sz="3000" b="1">
                <a:solidFill>
                  <a:srgbClr val="FFFFFF"/>
                </a:solidFill>
                <a:latin typeface="Gotham Bold"/>
                <a:ea typeface="Gotham Bold"/>
                <a:cs typeface="Gotham Bold"/>
                <a:sym typeface="Gotham Bold"/>
              </a:rPr>
              <a:t>Liability:</a:t>
            </a:r>
            <a:r>
              <a:rPr lang="en-US" sz="3000">
                <a:solidFill>
                  <a:srgbClr val="FFFFFF"/>
                </a:solidFill>
                <a:latin typeface="Gotham"/>
                <a:ea typeface="Gotham"/>
                <a:cs typeface="Gotham"/>
                <a:sym typeface="Gotham"/>
              </a:rPr>
              <a:t> Directors are personally liable under Section 58.</a:t>
            </a:r>
          </a:p>
          <a:p>
            <a:pPr marL="647700" lvl="1" indent="-323850" algn="l">
              <a:lnSpc>
                <a:spcPts val="4200"/>
              </a:lnSpc>
              <a:buFont typeface="Arial"/>
              <a:buChar char="•"/>
            </a:pPr>
            <a:r>
              <a:rPr lang="en-US" sz="3000" b="1">
                <a:solidFill>
                  <a:srgbClr val="FFFFFF"/>
                </a:solidFill>
                <a:latin typeface="Gotham Bold"/>
                <a:ea typeface="Gotham Bold"/>
                <a:cs typeface="Gotham Bold"/>
                <a:sym typeface="Gotham Bold"/>
              </a:rPr>
              <a:t>Insurance:</a:t>
            </a:r>
            <a:r>
              <a:rPr lang="en-US" sz="3000">
                <a:solidFill>
                  <a:srgbClr val="FFFFFF"/>
                </a:solidFill>
                <a:latin typeface="Gotham"/>
                <a:ea typeface="Gotham"/>
                <a:cs typeface="Gotham"/>
                <a:sym typeface="Gotham"/>
              </a:rPr>
              <a:t> Likely denial of coverage due to "Late Reporting" breach.</a:t>
            </a:r>
          </a:p>
        </p:txBody>
      </p:sp>
      <p:sp>
        <p:nvSpPr>
          <p:cNvPr id="5" name="TextBox 20">
            <a:extLst>
              <a:ext uri="{FF2B5EF4-FFF2-40B4-BE49-F238E27FC236}">
                <a16:creationId xmlns:a16="http://schemas.microsoft.com/office/drawing/2014/main" id="{EC107595-7DB5-79BB-2DE9-C3BC395AE6AC}"/>
              </a:ext>
            </a:extLst>
          </p:cNvPr>
          <p:cNvSpPr txBox="1"/>
          <p:nvPr/>
        </p:nvSpPr>
        <p:spPr>
          <a:xfrm>
            <a:off x="685800" y="525463"/>
            <a:ext cx="16573500" cy="796372"/>
          </a:xfrm>
          <a:prstGeom prst="rect">
            <a:avLst/>
          </a:prstGeom>
        </p:spPr>
        <p:txBody>
          <a:bodyPr wrap="square" lIns="0" tIns="0" rIns="0" bIns="0" rtlCol="0" anchor="t">
            <a:spAutoFit/>
          </a:bodyPr>
          <a:lstStyle/>
          <a:p>
            <a:pPr algn="ctr">
              <a:lnSpc>
                <a:spcPts val="7000"/>
              </a:lnSpc>
              <a:spcBef>
                <a:spcPct val="0"/>
              </a:spcBef>
            </a:pPr>
            <a:r>
              <a:rPr lang="en-US" sz="4000" b="1" dirty="0">
                <a:solidFill>
                  <a:srgbClr val="FFFFFF"/>
                </a:solidFill>
                <a:latin typeface="Gotham Bold"/>
                <a:ea typeface="Gotham Bold"/>
                <a:cs typeface="Gotham Bold"/>
                <a:sym typeface="Gotham Bold"/>
              </a:rPr>
              <a:t>CASE STUDY 1 – THE "SILENT" BREACH (PAYMENT GATEWAY)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21215" y="1901143"/>
            <a:ext cx="4421031" cy="4421031"/>
            <a:chOff x="0" y="0"/>
            <a:chExt cx="812800" cy="812800"/>
          </a:xfrm>
        </p:grpSpPr>
        <p:sp>
          <p:nvSpPr>
            <p:cNvPr id="3" name="Freeform 3"/>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2"/>
              <a:stretch>
                <a:fillRect l="-24931" r="-24931"/>
              </a:stretch>
            </a:blipFill>
            <a:ln w="247650" cap="sq">
              <a:solidFill>
                <a:srgbClr val="FFFFFF"/>
              </a:solidFill>
              <a:prstDash val="solid"/>
              <a:miter/>
            </a:ln>
          </p:spPr>
          <p:txBody>
            <a:bodyPr/>
            <a:lstStyle/>
            <a:p>
              <a:endParaRPr lang="en-MY"/>
            </a:p>
          </p:txBody>
        </p:sp>
      </p:grpSp>
      <p:grpSp>
        <p:nvGrpSpPr>
          <p:cNvPr id="4" name="Group 4"/>
          <p:cNvGrpSpPr/>
          <p:nvPr/>
        </p:nvGrpSpPr>
        <p:grpSpPr>
          <a:xfrm>
            <a:off x="6990046" y="1901143"/>
            <a:ext cx="4421031" cy="4421031"/>
            <a:chOff x="0" y="0"/>
            <a:chExt cx="812800" cy="812800"/>
          </a:xfrm>
        </p:grpSpPr>
        <p:sp>
          <p:nvSpPr>
            <p:cNvPr id="5" name="Freeform 5"/>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3"/>
              <a:stretch>
                <a:fillRect l="-24906" r="-24906"/>
              </a:stretch>
            </a:blipFill>
            <a:ln w="247650" cap="sq">
              <a:solidFill>
                <a:srgbClr val="FFFFFF"/>
              </a:solidFill>
              <a:prstDash val="solid"/>
              <a:miter/>
            </a:ln>
          </p:spPr>
          <p:txBody>
            <a:bodyPr/>
            <a:lstStyle/>
            <a:p>
              <a:endParaRPr lang="en-MY"/>
            </a:p>
          </p:txBody>
        </p:sp>
      </p:grpSp>
      <p:grpSp>
        <p:nvGrpSpPr>
          <p:cNvPr id="6" name="Group 6"/>
          <p:cNvGrpSpPr/>
          <p:nvPr/>
        </p:nvGrpSpPr>
        <p:grpSpPr>
          <a:xfrm>
            <a:off x="12858877" y="1901143"/>
            <a:ext cx="4421031" cy="4421031"/>
            <a:chOff x="0" y="0"/>
            <a:chExt cx="812800" cy="812800"/>
          </a:xfrm>
        </p:grpSpPr>
        <p:sp>
          <p:nvSpPr>
            <p:cNvPr id="7" name="Freeform 7"/>
            <p:cNvSpPr/>
            <p:nvPr/>
          </p:nvSpPr>
          <p:spPr>
            <a:xfrm>
              <a:off x="13782" y="13782"/>
              <a:ext cx="785237" cy="785237"/>
            </a:xfrm>
            <a:custGeom>
              <a:avLst/>
              <a:gdLst/>
              <a:ahLst/>
              <a:cxnLst/>
              <a:rect l="l" t="t" r="r" b="b"/>
              <a:pathLst>
                <a:path w="785237" h="785237">
                  <a:moveTo>
                    <a:pt x="416145" y="9745"/>
                  </a:moveTo>
                  <a:lnTo>
                    <a:pt x="775491" y="369091"/>
                  </a:lnTo>
                  <a:cubicBezTo>
                    <a:pt x="781731" y="375331"/>
                    <a:pt x="785236" y="383794"/>
                    <a:pt x="785236" y="392618"/>
                  </a:cubicBezTo>
                  <a:cubicBezTo>
                    <a:pt x="785236" y="401442"/>
                    <a:pt x="781731" y="409905"/>
                    <a:pt x="775491" y="416145"/>
                  </a:cubicBezTo>
                  <a:lnTo>
                    <a:pt x="416145" y="775491"/>
                  </a:lnTo>
                  <a:cubicBezTo>
                    <a:pt x="409905" y="781731"/>
                    <a:pt x="401442" y="785236"/>
                    <a:pt x="392618" y="785236"/>
                  </a:cubicBezTo>
                  <a:cubicBezTo>
                    <a:pt x="383794" y="785236"/>
                    <a:pt x="375331" y="781731"/>
                    <a:pt x="369091" y="775491"/>
                  </a:cubicBezTo>
                  <a:lnTo>
                    <a:pt x="9745" y="416145"/>
                  </a:lnTo>
                  <a:cubicBezTo>
                    <a:pt x="3505" y="409905"/>
                    <a:pt x="0" y="401442"/>
                    <a:pt x="0" y="392618"/>
                  </a:cubicBezTo>
                  <a:cubicBezTo>
                    <a:pt x="0" y="383794"/>
                    <a:pt x="3505" y="375331"/>
                    <a:pt x="9745" y="369091"/>
                  </a:cubicBezTo>
                  <a:lnTo>
                    <a:pt x="369091" y="9745"/>
                  </a:lnTo>
                  <a:cubicBezTo>
                    <a:pt x="375331" y="3505"/>
                    <a:pt x="383794" y="0"/>
                    <a:pt x="392618" y="0"/>
                  </a:cubicBezTo>
                  <a:cubicBezTo>
                    <a:pt x="401442" y="0"/>
                    <a:pt x="409905" y="3505"/>
                    <a:pt x="416145" y="9745"/>
                  </a:cubicBezTo>
                  <a:close/>
                </a:path>
              </a:pathLst>
            </a:custGeom>
            <a:blipFill>
              <a:blip r:embed="rId4"/>
              <a:stretch>
                <a:fillRect l="-28895" r="-28895"/>
              </a:stretch>
            </a:blipFill>
            <a:ln w="247650" cap="sq">
              <a:solidFill>
                <a:srgbClr val="FFFFFF"/>
              </a:solidFill>
              <a:prstDash val="solid"/>
              <a:miter/>
            </a:ln>
          </p:spPr>
          <p:txBody>
            <a:bodyPr/>
            <a:lstStyle/>
            <a:p>
              <a:endParaRPr lang="en-MY"/>
            </a:p>
          </p:txBody>
        </p:sp>
      </p:grpSp>
      <p:sp>
        <p:nvSpPr>
          <p:cNvPr id="8" name="TextBox 8"/>
          <p:cNvSpPr txBox="1"/>
          <p:nvPr/>
        </p:nvSpPr>
        <p:spPr>
          <a:xfrm>
            <a:off x="1641880" y="6313597"/>
            <a:ext cx="3379701"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Detection</a:t>
            </a:r>
          </a:p>
        </p:txBody>
      </p:sp>
      <p:sp>
        <p:nvSpPr>
          <p:cNvPr id="9" name="TextBox 9"/>
          <p:cNvSpPr txBox="1"/>
          <p:nvPr/>
        </p:nvSpPr>
        <p:spPr>
          <a:xfrm>
            <a:off x="2254960" y="6866363"/>
            <a:ext cx="2206796" cy="349250"/>
          </a:xfrm>
          <a:prstGeom prst="rect">
            <a:avLst/>
          </a:prstGeom>
        </p:spPr>
        <p:txBody>
          <a:bodyPr lIns="0" tIns="0" rIns="0" bIns="0" rtlCol="0" anchor="t">
            <a:spAutoFit/>
          </a:bodyPr>
          <a:lstStyle/>
          <a:p>
            <a:pPr algn="ctr">
              <a:lnSpc>
                <a:spcPts val="2800"/>
              </a:lnSpc>
              <a:spcBef>
                <a:spcPct val="0"/>
              </a:spcBef>
            </a:pPr>
            <a:r>
              <a:rPr lang="en-US" sz="2000" b="1">
                <a:solidFill>
                  <a:srgbClr val="FF3131"/>
                </a:solidFill>
                <a:latin typeface="Gotham Bold"/>
                <a:ea typeface="Gotham Bold"/>
                <a:cs typeface="Gotham Bold"/>
                <a:sym typeface="Gotham Bold"/>
              </a:rPr>
              <a:t>Nov 2022</a:t>
            </a:r>
          </a:p>
        </p:txBody>
      </p:sp>
      <p:sp>
        <p:nvSpPr>
          <p:cNvPr id="10" name="TextBox 10"/>
          <p:cNvSpPr txBox="1"/>
          <p:nvPr/>
        </p:nvSpPr>
        <p:spPr>
          <a:xfrm>
            <a:off x="1121215" y="7291813"/>
            <a:ext cx="4421031" cy="3143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Daixin Team Ransomware. </a:t>
            </a:r>
          </a:p>
        </p:txBody>
      </p:sp>
      <p:sp>
        <p:nvSpPr>
          <p:cNvPr id="11" name="TextBox 11"/>
          <p:cNvSpPr txBox="1"/>
          <p:nvPr/>
        </p:nvSpPr>
        <p:spPr>
          <a:xfrm>
            <a:off x="7424782" y="6323122"/>
            <a:ext cx="3551559"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The Impact</a:t>
            </a:r>
          </a:p>
        </p:txBody>
      </p:sp>
      <p:sp>
        <p:nvSpPr>
          <p:cNvPr id="12" name="TextBox 12"/>
          <p:cNvSpPr txBox="1"/>
          <p:nvPr/>
        </p:nvSpPr>
        <p:spPr>
          <a:xfrm>
            <a:off x="13539787" y="6323122"/>
            <a:ext cx="3059211" cy="523875"/>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Gotham Bold"/>
                <a:ea typeface="Gotham Bold"/>
                <a:cs typeface="Gotham Bold"/>
                <a:sym typeface="Gotham Bold"/>
              </a:rPr>
              <a:t>The Tactic</a:t>
            </a:r>
          </a:p>
        </p:txBody>
      </p:sp>
      <p:sp>
        <p:nvSpPr>
          <p:cNvPr id="13" name="TextBox 13"/>
          <p:cNvSpPr txBox="1"/>
          <p:nvPr/>
        </p:nvSpPr>
        <p:spPr>
          <a:xfrm>
            <a:off x="6990046" y="6904147"/>
            <a:ext cx="4421031" cy="21431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5 Million Passenger &amp; Staff records leaked. Hackers publicly stated they stopped the attack not because of AirAsia's defences, but because the network was so chaotic and disorganised that they got annoyed sifting through it.</a:t>
            </a:r>
          </a:p>
        </p:txBody>
      </p:sp>
      <p:sp>
        <p:nvSpPr>
          <p:cNvPr id="14" name="TextBox 14"/>
          <p:cNvSpPr txBox="1"/>
          <p:nvPr/>
        </p:nvSpPr>
        <p:spPr>
          <a:xfrm>
            <a:off x="12879485" y="6904147"/>
            <a:ext cx="4400423" cy="1838325"/>
          </a:xfrm>
          <a:prstGeom prst="rect">
            <a:avLst/>
          </a:prstGeom>
        </p:spPr>
        <p:txBody>
          <a:bodyPr lIns="0" tIns="0" rIns="0" bIns="0" rtlCol="0" anchor="t">
            <a:spAutoFit/>
          </a:bodyPr>
          <a:lstStyle/>
          <a:p>
            <a:pPr algn="ctr">
              <a:lnSpc>
                <a:spcPts val="2400"/>
              </a:lnSpc>
            </a:pPr>
            <a:r>
              <a:rPr lang="en-US" sz="2000">
                <a:solidFill>
                  <a:srgbClr val="FFFFFF"/>
                </a:solidFill>
                <a:latin typeface="Gotham"/>
                <a:ea typeface="Gotham"/>
                <a:cs typeface="Gotham"/>
                <a:sym typeface="Gotham"/>
              </a:rPr>
              <a:t>"Double Extortion" </a:t>
            </a:r>
          </a:p>
          <a:p>
            <a:pPr algn="ctr">
              <a:lnSpc>
                <a:spcPts val="2400"/>
              </a:lnSpc>
            </a:pPr>
            <a:r>
              <a:rPr lang="en-US" sz="2000">
                <a:solidFill>
                  <a:srgbClr val="FFFFFF"/>
                </a:solidFill>
                <a:latin typeface="Gotham"/>
                <a:ea typeface="Gotham"/>
                <a:cs typeface="Gotham"/>
                <a:sym typeface="Gotham"/>
              </a:rPr>
              <a:t>(Encryption + Exfiltration). AirAsia refused to pay. From a 'Business Continuity' view, that is brave. But the hackers then published the data.</a:t>
            </a:r>
          </a:p>
        </p:txBody>
      </p:sp>
      <p:sp>
        <p:nvSpPr>
          <p:cNvPr id="15" name="TextBox 15"/>
          <p:cNvSpPr txBox="1"/>
          <p:nvPr/>
        </p:nvSpPr>
        <p:spPr>
          <a:xfrm>
            <a:off x="0" y="525463"/>
            <a:ext cx="18288000" cy="796372"/>
          </a:xfrm>
          <a:prstGeom prst="rect">
            <a:avLst/>
          </a:prstGeom>
        </p:spPr>
        <p:txBody>
          <a:bodyPr lIns="0" tIns="0" rIns="0" bIns="0" rtlCol="0" anchor="t">
            <a:spAutoFit/>
          </a:bodyPr>
          <a:lstStyle/>
          <a:p>
            <a:pPr algn="ctr">
              <a:lnSpc>
                <a:spcPts val="7000"/>
              </a:lnSpc>
              <a:spcBef>
                <a:spcPct val="0"/>
              </a:spcBef>
            </a:pPr>
            <a:r>
              <a:rPr lang="en-US" sz="4000" b="1" dirty="0">
                <a:solidFill>
                  <a:srgbClr val="FFFFFF"/>
                </a:solidFill>
                <a:latin typeface="Gotham Bold"/>
                <a:ea typeface="Gotham Bold"/>
                <a:cs typeface="Gotham Bold"/>
                <a:sym typeface="Gotham Bold"/>
              </a:rPr>
              <a:t>CASE STUDY 2 – RANSOMWARE HOSTAGE (LOW COST CARRIER)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028700" y="2319867"/>
            <a:ext cx="17259300" cy="6391275"/>
          </a:xfrm>
          <a:prstGeom prst="rect">
            <a:avLst/>
          </a:prstGeom>
        </p:spPr>
        <p:txBody>
          <a:bodyPr lIns="0" tIns="0" rIns="0" bIns="0" rtlCol="0" anchor="t">
            <a:spAutoFit/>
          </a:bodyPr>
          <a:lstStyle/>
          <a:p>
            <a:pPr algn="l">
              <a:lnSpc>
                <a:spcPts val="4200"/>
              </a:lnSpc>
            </a:pPr>
            <a:r>
              <a:rPr lang="en-US" sz="3000" b="1">
                <a:solidFill>
                  <a:srgbClr val="FFFFFF"/>
                </a:solidFill>
                <a:latin typeface="Gotham Bold"/>
                <a:ea typeface="Gotham Bold"/>
                <a:cs typeface="Gotham Bold"/>
                <a:sym typeface="Gotham Bold"/>
              </a:rPr>
              <a:t>The Incident: Nov 2022. Daixin Team Ransomware.</a:t>
            </a:r>
          </a:p>
          <a:p>
            <a:pPr marL="647700" lvl="1" indent="-323850" algn="l">
              <a:lnSpc>
                <a:spcPts val="4200"/>
              </a:lnSpc>
              <a:buFont typeface="Arial"/>
              <a:buChar char="•"/>
            </a:pPr>
            <a:r>
              <a:rPr lang="en-US" sz="3000" b="1">
                <a:solidFill>
                  <a:srgbClr val="FF3131"/>
                </a:solidFill>
                <a:latin typeface="Gotham Bold"/>
                <a:ea typeface="Gotham Bold"/>
                <a:cs typeface="Gotham Bold"/>
                <a:sym typeface="Gotham Bold"/>
              </a:rPr>
              <a:t>The Impact:</a:t>
            </a:r>
            <a:r>
              <a:rPr lang="en-US" sz="3000" b="1">
                <a:solidFill>
                  <a:srgbClr val="FFFFFF"/>
                </a:solidFill>
                <a:latin typeface="Gotham Bold"/>
                <a:ea typeface="Gotham Bold"/>
                <a:cs typeface="Gotham Bold"/>
                <a:sym typeface="Gotham Bold"/>
              </a:rPr>
              <a:t> </a:t>
            </a:r>
            <a:r>
              <a:rPr lang="en-US" sz="3000">
                <a:solidFill>
                  <a:srgbClr val="FFFFFF"/>
                </a:solidFill>
                <a:latin typeface="Gotham"/>
                <a:ea typeface="Gotham"/>
                <a:cs typeface="Gotham"/>
                <a:sym typeface="Gotham"/>
              </a:rPr>
              <a:t>5 Million Passenger &amp; Staff records leaked.</a:t>
            </a:r>
          </a:p>
          <a:p>
            <a:pPr marL="647700" lvl="1" indent="-323850" algn="l">
              <a:lnSpc>
                <a:spcPts val="4200"/>
              </a:lnSpc>
              <a:buFont typeface="Arial"/>
              <a:buChar char="•"/>
            </a:pPr>
            <a:r>
              <a:rPr lang="en-US" sz="3000" b="1">
                <a:solidFill>
                  <a:srgbClr val="FF3131"/>
                </a:solidFill>
                <a:latin typeface="Gotham Bold"/>
                <a:ea typeface="Gotham Bold"/>
                <a:cs typeface="Gotham Bold"/>
                <a:sym typeface="Gotham Bold"/>
              </a:rPr>
              <a:t>The Tactic:</a:t>
            </a:r>
            <a:r>
              <a:rPr lang="en-US" sz="3000" b="1">
                <a:solidFill>
                  <a:srgbClr val="FFFFFF"/>
                </a:solidFill>
                <a:latin typeface="Gotham Bold"/>
                <a:ea typeface="Gotham Bold"/>
                <a:cs typeface="Gotham Bold"/>
                <a:sym typeface="Gotham Bold"/>
              </a:rPr>
              <a:t> </a:t>
            </a:r>
            <a:r>
              <a:rPr lang="en-US" sz="3000">
                <a:solidFill>
                  <a:srgbClr val="FFFFFF"/>
                </a:solidFill>
                <a:latin typeface="Gotham"/>
                <a:ea typeface="Gotham"/>
                <a:cs typeface="Gotham"/>
                <a:sym typeface="Gotham"/>
              </a:rPr>
              <a:t>"Double Extortion" (Encryption + Exfiltration).</a:t>
            </a:r>
          </a:p>
          <a:p>
            <a:pPr algn="l">
              <a:lnSpc>
                <a:spcPts val="4200"/>
              </a:lnSpc>
            </a:pPr>
            <a:endParaRPr lang="en-US" sz="3000">
              <a:solidFill>
                <a:srgbClr val="FFFFFF"/>
              </a:solidFill>
              <a:latin typeface="Gotham"/>
              <a:ea typeface="Gotham"/>
              <a:cs typeface="Gotham"/>
              <a:sym typeface="Gotham"/>
            </a:endParaRPr>
          </a:p>
          <a:p>
            <a:pPr algn="l">
              <a:lnSpc>
                <a:spcPts val="4200"/>
              </a:lnSpc>
              <a:spcBef>
                <a:spcPct val="0"/>
              </a:spcBef>
            </a:pPr>
            <a:r>
              <a:rPr lang="en-US" sz="3000" b="1">
                <a:solidFill>
                  <a:srgbClr val="FFFFFF"/>
                </a:solidFill>
                <a:latin typeface="Gotham Bold"/>
                <a:ea typeface="Gotham Bold"/>
                <a:cs typeface="Gotham Bold"/>
                <a:sym typeface="Gotham Bold"/>
              </a:rPr>
              <a:t>The Dilemma:</a:t>
            </a:r>
          </a:p>
          <a:p>
            <a:pPr marL="647700" lvl="1" indent="-323850" algn="l">
              <a:lnSpc>
                <a:spcPts val="4200"/>
              </a:lnSpc>
              <a:buFont typeface="Arial"/>
              <a:buChar char="•"/>
            </a:pPr>
            <a:r>
              <a:rPr lang="en-US" sz="3000" b="1">
                <a:solidFill>
                  <a:srgbClr val="FABA1F"/>
                </a:solidFill>
                <a:latin typeface="Gotham Bold"/>
                <a:ea typeface="Gotham Bold"/>
                <a:cs typeface="Gotham Bold"/>
                <a:sym typeface="Gotham Bold"/>
              </a:rPr>
              <a:t>Option A:</a:t>
            </a:r>
            <a:r>
              <a:rPr lang="en-US" sz="3000" b="1">
                <a:solidFill>
                  <a:srgbClr val="FFFFFF"/>
                </a:solidFill>
                <a:latin typeface="Gotham Bold"/>
                <a:ea typeface="Gotham Bold"/>
                <a:cs typeface="Gotham Bold"/>
                <a:sym typeface="Gotham Bold"/>
              </a:rPr>
              <a:t> </a:t>
            </a:r>
            <a:r>
              <a:rPr lang="en-US" sz="3000">
                <a:solidFill>
                  <a:srgbClr val="FFFFFF"/>
                </a:solidFill>
                <a:latin typeface="Gotham"/>
                <a:ea typeface="Gotham"/>
                <a:cs typeface="Gotham"/>
                <a:sym typeface="Gotham"/>
              </a:rPr>
              <a:t>Restore from backup (Ignores the data leak).</a:t>
            </a:r>
          </a:p>
          <a:p>
            <a:pPr marL="647700" lvl="1" indent="-323850" algn="l">
              <a:lnSpc>
                <a:spcPts val="4200"/>
              </a:lnSpc>
              <a:spcBef>
                <a:spcPct val="0"/>
              </a:spcBef>
              <a:buFont typeface="Arial"/>
              <a:buChar char="•"/>
            </a:pPr>
            <a:r>
              <a:rPr lang="en-US" sz="3000" b="1">
                <a:solidFill>
                  <a:srgbClr val="FABA1F"/>
                </a:solidFill>
                <a:latin typeface="Gotham Bold"/>
                <a:ea typeface="Gotham Bold"/>
                <a:cs typeface="Gotham Bold"/>
                <a:sym typeface="Gotham Bold"/>
              </a:rPr>
              <a:t>Option B:</a:t>
            </a:r>
            <a:r>
              <a:rPr lang="en-US" sz="3000" b="1">
                <a:solidFill>
                  <a:srgbClr val="FFFFFF"/>
                </a:solidFill>
                <a:latin typeface="Gotham Bold"/>
                <a:ea typeface="Gotham Bold"/>
                <a:cs typeface="Gotham Bold"/>
                <a:sym typeface="Gotham Bold"/>
              </a:rPr>
              <a:t> </a:t>
            </a:r>
            <a:r>
              <a:rPr lang="en-US" sz="3000">
                <a:solidFill>
                  <a:srgbClr val="FFFFFF"/>
                </a:solidFill>
                <a:latin typeface="Gotham"/>
                <a:ea typeface="Gotham"/>
                <a:cs typeface="Gotham"/>
                <a:sym typeface="Gotham"/>
              </a:rPr>
              <a:t>Pay the ransom (Illegal? Unreliable? Stops the leak?).</a:t>
            </a:r>
          </a:p>
          <a:p>
            <a:pPr algn="l">
              <a:lnSpc>
                <a:spcPts val="4200"/>
              </a:lnSpc>
              <a:spcBef>
                <a:spcPct val="0"/>
              </a:spcBef>
            </a:pPr>
            <a:endParaRPr lang="en-US" sz="3000">
              <a:solidFill>
                <a:srgbClr val="FFFFFF"/>
              </a:solidFill>
              <a:latin typeface="Gotham"/>
              <a:ea typeface="Gotham"/>
              <a:cs typeface="Gotham"/>
              <a:sym typeface="Gotham"/>
            </a:endParaRPr>
          </a:p>
          <a:p>
            <a:pPr algn="l">
              <a:lnSpc>
                <a:spcPts val="4200"/>
              </a:lnSpc>
              <a:spcBef>
                <a:spcPct val="0"/>
              </a:spcBef>
            </a:pPr>
            <a:r>
              <a:rPr lang="en-US" sz="3000" b="1">
                <a:solidFill>
                  <a:srgbClr val="FFFFFF"/>
                </a:solidFill>
                <a:latin typeface="Gotham Bold"/>
                <a:ea typeface="Gotham Bold"/>
                <a:cs typeface="Gotham Bold"/>
                <a:sym typeface="Gotham Bold"/>
              </a:rPr>
              <a:t>Act 854 Reality:</a:t>
            </a:r>
          </a:p>
          <a:p>
            <a:pPr marL="647700" lvl="1" indent="-323850" algn="l">
              <a:lnSpc>
                <a:spcPts val="4200"/>
              </a:lnSpc>
              <a:buFont typeface="Arial"/>
              <a:buChar char="•"/>
            </a:pPr>
            <a:r>
              <a:rPr lang="en-US" sz="3000" b="1">
                <a:solidFill>
                  <a:srgbClr val="107AD7"/>
                </a:solidFill>
                <a:latin typeface="Gotham Bold"/>
                <a:ea typeface="Gotham Bold"/>
                <a:cs typeface="Gotham Bold"/>
                <a:sym typeface="Gotham Bold"/>
              </a:rPr>
              <a:t>Duty to Protect (Section 21):</a:t>
            </a:r>
            <a:r>
              <a:rPr lang="en-US" sz="3000" b="1">
                <a:solidFill>
                  <a:srgbClr val="FFFFFF"/>
                </a:solidFill>
                <a:latin typeface="Gotham Bold"/>
                <a:ea typeface="Gotham Bold"/>
                <a:cs typeface="Gotham Bold"/>
                <a:sym typeface="Gotham Bold"/>
              </a:rPr>
              <a:t> </a:t>
            </a:r>
            <a:r>
              <a:rPr lang="en-US" sz="3000">
                <a:solidFill>
                  <a:srgbClr val="FFFFFF"/>
                </a:solidFill>
                <a:latin typeface="Gotham"/>
                <a:ea typeface="Gotham"/>
                <a:cs typeface="Gotham"/>
                <a:sym typeface="Gotham"/>
              </a:rPr>
              <a:t>The attackers mocked the "chaotic" security. Under Act 854, "chaotic security" is now evidence of negligence, punishable by up to RM 500k fine.</a:t>
            </a:r>
          </a:p>
        </p:txBody>
      </p:sp>
      <p:sp>
        <p:nvSpPr>
          <p:cNvPr id="5" name="TextBox 15">
            <a:extLst>
              <a:ext uri="{FF2B5EF4-FFF2-40B4-BE49-F238E27FC236}">
                <a16:creationId xmlns:a16="http://schemas.microsoft.com/office/drawing/2014/main" id="{20E9BC16-C426-5E9A-584D-4825488683F2}"/>
              </a:ext>
            </a:extLst>
          </p:cNvPr>
          <p:cNvSpPr txBox="1"/>
          <p:nvPr/>
        </p:nvSpPr>
        <p:spPr>
          <a:xfrm>
            <a:off x="0" y="525463"/>
            <a:ext cx="18288000" cy="796372"/>
          </a:xfrm>
          <a:prstGeom prst="rect">
            <a:avLst/>
          </a:prstGeom>
        </p:spPr>
        <p:txBody>
          <a:bodyPr lIns="0" tIns="0" rIns="0" bIns="0" rtlCol="0" anchor="t">
            <a:spAutoFit/>
          </a:bodyPr>
          <a:lstStyle/>
          <a:p>
            <a:pPr algn="ctr">
              <a:lnSpc>
                <a:spcPts val="7000"/>
              </a:lnSpc>
              <a:spcBef>
                <a:spcPct val="0"/>
              </a:spcBef>
            </a:pPr>
            <a:r>
              <a:rPr lang="en-US" sz="4000" b="1" dirty="0">
                <a:solidFill>
                  <a:srgbClr val="FFFFFF"/>
                </a:solidFill>
                <a:latin typeface="Gotham Bold"/>
                <a:ea typeface="Gotham Bold"/>
                <a:cs typeface="Gotham Bold"/>
                <a:sym typeface="Gotham Bold"/>
              </a:rPr>
              <a:t>CASE STUDY 2 – RANSOMWARE HOSTAGE (LOW COST CARRIER)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533400" y="3593838"/>
            <a:ext cx="17221200" cy="4634772"/>
          </a:xfrm>
          <a:custGeom>
            <a:avLst/>
            <a:gdLst/>
            <a:ahLst/>
            <a:cxnLst/>
            <a:rect l="l" t="t" r="r" b="b"/>
            <a:pathLst>
              <a:path w="16230600" h="3144679">
                <a:moveTo>
                  <a:pt x="0" y="0"/>
                </a:moveTo>
                <a:lnTo>
                  <a:pt x="16230600" y="0"/>
                </a:lnTo>
                <a:lnTo>
                  <a:pt x="16230600" y="3144678"/>
                </a:lnTo>
                <a:lnTo>
                  <a:pt x="0" y="3144678"/>
                </a:lnTo>
                <a:lnTo>
                  <a:pt x="0" y="0"/>
                </a:lnTo>
                <a:close/>
              </a:path>
            </a:pathLst>
          </a:custGeom>
          <a:blipFill>
            <a:blip r:embed="rId2"/>
            <a:stretch>
              <a:fillRect/>
            </a:stretch>
          </a:blipFill>
        </p:spPr>
        <p:txBody>
          <a:bodyPr/>
          <a:lstStyle/>
          <a:p>
            <a:endParaRPr lang="en-MY" dirty="0"/>
          </a:p>
        </p:txBody>
      </p:sp>
      <p:sp>
        <p:nvSpPr>
          <p:cNvPr id="3" name="TextBox 3"/>
          <p:cNvSpPr txBox="1"/>
          <p:nvPr/>
        </p:nvSpPr>
        <p:spPr>
          <a:xfrm>
            <a:off x="1028700" y="2605154"/>
            <a:ext cx="7543651" cy="496290"/>
          </a:xfrm>
          <a:prstGeom prst="rect">
            <a:avLst/>
          </a:prstGeom>
        </p:spPr>
        <p:txBody>
          <a:bodyPr lIns="0" tIns="0" rIns="0" bIns="0" rtlCol="0" anchor="t">
            <a:spAutoFit/>
          </a:bodyPr>
          <a:lstStyle/>
          <a:p>
            <a:pPr algn="l">
              <a:lnSpc>
                <a:spcPts val="4200"/>
              </a:lnSpc>
            </a:pPr>
            <a:r>
              <a:rPr lang="en-US" sz="3000" b="1" dirty="0">
                <a:solidFill>
                  <a:srgbClr val="FFFFFF"/>
                </a:solidFill>
                <a:latin typeface="Gotham Bold"/>
                <a:ea typeface="Gotham Bold"/>
                <a:cs typeface="Gotham Bold"/>
                <a:sym typeface="Gotham Bold"/>
              </a:rPr>
              <a:t>THE "6-HOUR" BATTLE PLAN</a:t>
            </a:r>
          </a:p>
        </p:txBody>
      </p:sp>
      <p:sp>
        <p:nvSpPr>
          <p:cNvPr id="4" name="TextBox 4"/>
          <p:cNvSpPr txBox="1"/>
          <p:nvPr/>
        </p:nvSpPr>
        <p:spPr>
          <a:xfrm>
            <a:off x="1028700" y="525463"/>
            <a:ext cx="16230600" cy="827150"/>
          </a:xfrm>
          <a:prstGeom prst="rect">
            <a:avLst/>
          </a:prstGeom>
        </p:spPr>
        <p:txBody>
          <a:bodyPr lIns="0" tIns="0" rIns="0" bIns="0" rtlCol="0" anchor="t">
            <a:spAutoFit/>
          </a:bodyPr>
          <a:lstStyle/>
          <a:p>
            <a:pPr algn="ctr">
              <a:lnSpc>
                <a:spcPts val="7000"/>
              </a:lnSpc>
              <a:spcBef>
                <a:spcPct val="0"/>
              </a:spcBef>
            </a:pPr>
            <a:r>
              <a:rPr lang="en-US" sz="5000" b="1" dirty="0">
                <a:solidFill>
                  <a:srgbClr val="FFFFFF"/>
                </a:solidFill>
                <a:latin typeface="Gotham Bold"/>
                <a:ea typeface="Gotham Bold"/>
                <a:cs typeface="Gotham Bold"/>
                <a:sym typeface="Gotham Bold"/>
              </a:rPr>
              <a:t>THE RISK MANAGER'S INCIDENT BATTLE PLAN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1001737" y="5829300"/>
            <a:ext cx="16230600" cy="2094565"/>
          </a:xfrm>
          <a:custGeom>
            <a:avLst/>
            <a:gdLst/>
            <a:ahLst/>
            <a:cxnLst/>
            <a:rect l="l" t="t" r="r" b="b"/>
            <a:pathLst>
              <a:path w="17638441" h="2094565">
                <a:moveTo>
                  <a:pt x="0" y="0"/>
                </a:moveTo>
                <a:lnTo>
                  <a:pt x="17638442" y="0"/>
                </a:lnTo>
                <a:lnTo>
                  <a:pt x="17638442" y="2094564"/>
                </a:lnTo>
                <a:lnTo>
                  <a:pt x="0" y="2094564"/>
                </a:lnTo>
                <a:lnTo>
                  <a:pt x="0" y="0"/>
                </a:lnTo>
                <a:close/>
              </a:path>
            </a:pathLst>
          </a:custGeom>
          <a:blipFill>
            <a:blip r:embed="rId2"/>
            <a:stretch>
              <a:fillRect/>
            </a:stretch>
          </a:blipFill>
        </p:spPr>
        <p:txBody>
          <a:bodyPr/>
          <a:lstStyle/>
          <a:p>
            <a:endParaRPr lang="en-MY" dirty="0"/>
          </a:p>
        </p:txBody>
      </p:sp>
      <p:sp>
        <p:nvSpPr>
          <p:cNvPr id="3" name="TextBox 3"/>
          <p:cNvSpPr txBox="1"/>
          <p:nvPr/>
        </p:nvSpPr>
        <p:spPr>
          <a:xfrm>
            <a:off x="1028700" y="1834184"/>
            <a:ext cx="16362164" cy="3727944"/>
          </a:xfrm>
          <a:prstGeom prst="rect">
            <a:avLst/>
          </a:prstGeom>
        </p:spPr>
        <p:txBody>
          <a:bodyPr lIns="0" tIns="0" rIns="0" bIns="0" rtlCol="0" anchor="t">
            <a:spAutoFit/>
          </a:bodyPr>
          <a:lstStyle/>
          <a:p>
            <a:pPr algn="l">
              <a:lnSpc>
                <a:spcPts val="4200"/>
              </a:lnSpc>
            </a:pPr>
            <a:r>
              <a:rPr lang="en-US" sz="3000" b="1" dirty="0">
                <a:solidFill>
                  <a:srgbClr val="FFFFFF"/>
                </a:solidFill>
                <a:latin typeface="Gotham Bold"/>
                <a:ea typeface="Gotham Bold"/>
                <a:cs typeface="Gotham Bold"/>
                <a:sym typeface="Gotham Bold"/>
              </a:rPr>
              <a:t>[INCIDENT TRIAGE MATRIX (The </a:t>
            </a:r>
            <a:r>
              <a:rPr lang="en-US" sz="3000" b="1" dirty="0">
                <a:solidFill>
                  <a:srgbClr val="FABA1F"/>
                </a:solidFill>
                <a:latin typeface="Gotham Bold"/>
                <a:ea typeface="Gotham Bold"/>
                <a:cs typeface="Gotham Bold"/>
                <a:sym typeface="Gotham Bold"/>
              </a:rPr>
              <a:t>"Wake Up The Boss"</a:t>
            </a:r>
            <a:r>
              <a:rPr lang="en-US" sz="3000" b="1" dirty="0">
                <a:solidFill>
                  <a:srgbClr val="FFFFFF"/>
                </a:solidFill>
                <a:latin typeface="Gotham Bold"/>
                <a:ea typeface="Gotham Bold"/>
                <a:cs typeface="Gotham Bold"/>
                <a:sym typeface="Gotham Bold"/>
              </a:rPr>
              <a:t> Test)</a:t>
            </a:r>
          </a:p>
          <a:p>
            <a:pPr algn="l">
              <a:lnSpc>
                <a:spcPts val="4200"/>
              </a:lnSpc>
            </a:pPr>
            <a:endParaRPr lang="en-US" sz="3000" b="1" dirty="0">
              <a:solidFill>
                <a:srgbClr val="FFFFFF"/>
              </a:solidFill>
              <a:latin typeface="Gotham Bold"/>
              <a:ea typeface="Gotham Bold"/>
              <a:cs typeface="Gotham Bold"/>
              <a:sym typeface="Gotham Bold"/>
            </a:endParaRPr>
          </a:p>
          <a:p>
            <a:pPr algn="l">
              <a:lnSpc>
                <a:spcPts val="4200"/>
              </a:lnSpc>
            </a:pPr>
            <a:r>
              <a:rPr lang="en-US" sz="3000" dirty="0">
                <a:solidFill>
                  <a:srgbClr val="FFFFFF"/>
                </a:solidFill>
                <a:latin typeface="Gotham"/>
                <a:ea typeface="Gotham"/>
                <a:cs typeface="Gotham"/>
                <a:sym typeface="Gotham"/>
              </a:rPr>
              <a:t>Q1: Is this a "Cyber Security Incident"?</a:t>
            </a:r>
          </a:p>
          <a:p>
            <a:pPr marL="647700" lvl="1" indent="-323850" algn="l">
              <a:lnSpc>
                <a:spcPts val="4200"/>
              </a:lnSpc>
              <a:buFont typeface="Arial"/>
              <a:buChar char="•"/>
            </a:pPr>
            <a:r>
              <a:rPr lang="en-US" sz="3000" dirty="0">
                <a:solidFill>
                  <a:srgbClr val="FFFFFF"/>
                </a:solidFill>
                <a:latin typeface="Gotham"/>
                <a:ea typeface="Gotham"/>
                <a:cs typeface="Gotham"/>
                <a:sym typeface="Gotham"/>
              </a:rPr>
              <a:t>Definition (Act 854): An act that jeopardizes confidentiality, integrity, or availability.</a:t>
            </a:r>
          </a:p>
          <a:p>
            <a:pPr algn="l">
              <a:lnSpc>
                <a:spcPts val="4200"/>
              </a:lnSpc>
            </a:pPr>
            <a:endParaRPr lang="en-US" sz="3000" dirty="0">
              <a:solidFill>
                <a:srgbClr val="FFFFFF"/>
              </a:solidFill>
              <a:latin typeface="Gotham"/>
              <a:ea typeface="Gotham"/>
              <a:cs typeface="Gotham"/>
              <a:sym typeface="Gotham"/>
            </a:endParaRPr>
          </a:p>
          <a:p>
            <a:pPr algn="l">
              <a:lnSpc>
                <a:spcPts val="4200"/>
              </a:lnSpc>
            </a:pPr>
            <a:r>
              <a:rPr lang="en-US" sz="3000" dirty="0">
                <a:solidFill>
                  <a:srgbClr val="FFFFFF"/>
                </a:solidFill>
                <a:latin typeface="Gotham"/>
                <a:ea typeface="Gotham"/>
                <a:cs typeface="Gotham"/>
                <a:sym typeface="Gotham"/>
              </a:rPr>
              <a:t>Q2: What is the Severity?</a:t>
            </a:r>
          </a:p>
        </p:txBody>
      </p:sp>
      <p:sp>
        <p:nvSpPr>
          <p:cNvPr id="4" name="TextBox 4"/>
          <p:cNvSpPr txBox="1"/>
          <p:nvPr/>
        </p:nvSpPr>
        <p:spPr>
          <a:xfrm>
            <a:off x="1028700" y="525463"/>
            <a:ext cx="16230600" cy="827150"/>
          </a:xfrm>
          <a:prstGeom prst="rect">
            <a:avLst/>
          </a:prstGeom>
        </p:spPr>
        <p:txBody>
          <a:bodyPr lIns="0" tIns="0" rIns="0" bIns="0" rtlCol="0" anchor="t">
            <a:spAutoFit/>
          </a:bodyPr>
          <a:lstStyle/>
          <a:p>
            <a:pPr algn="ctr">
              <a:lnSpc>
                <a:spcPts val="7000"/>
              </a:lnSpc>
              <a:spcBef>
                <a:spcPct val="0"/>
              </a:spcBef>
            </a:pPr>
            <a:r>
              <a:rPr lang="en-US" sz="5000" b="1" dirty="0">
                <a:solidFill>
                  <a:srgbClr val="FFFFFF"/>
                </a:solidFill>
                <a:latin typeface="Gotham Bold"/>
                <a:ea typeface="Gotham Bold"/>
                <a:cs typeface="Gotham Bold"/>
                <a:sym typeface="Gotham Bold"/>
              </a:rPr>
              <a:t>THE RISK MANAGER'S INCIDENT BATTLE PLAN</a:t>
            </a:r>
          </a:p>
        </p:txBody>
      </p:sp>
      <p:sp>
        <p:nvSpPr>
          <p:cNvPr id="5" name="TextBox 5"/>
          <p:cNvSpPr txBox="1"/>
          <p:nvPr/>
        </p:nvSpPr>
        <p:spPr>
          <a:xfrm>
            <a:off x="1040423" y="8267700"/>
            <a:ext cx="17259300" cy="1590675"/>
          </a:xfrm>
          <a:prstGeom prst="rect">
            <a:avLst/>
          </a:prstGeom>
        </p:spPr>
        <p:txBody>
          <a:bodyPr lIns="0" tIns="0" rIns="0" bIns="0" rtlCol="0" anchor="t">
            <a:spAutoFit/>
          </a:bodyPr>
          <a:lstStyle/>
          <a:p>
            <a:pPr algn="l">
              <a:lnSpc>
                <a:spcPts val="4200"/>
              </a:lnSpc>
              <a:spcBef>
                <a:spcPct val="0"/>
              </a:spcBef>
            </a:pPr>
            <a:r>
              <a:rPr lang="en-US" sz="3000" dirty="0">
                <a:solidFill>
                  <a:srgbClr val="FFFFFF"/>
                </a:solidFill>
                <a:latin typeface="Gotham"/>
                <a:ea typeface="Gotham"/>
                <a:cs typeface="Gotham"/>
                <a:sym typeface="Gotham"/>
              </a:rPr>
              <a:t>Q3: The Golden Rule</a:t>
            </a:r>
          </a:p>
          <a:p>
            <a:pPr marL="647700" lvl="1" indent="-323850" algn="l">
              <a:lnSpc>
                <a:spcPts val="4200"/>
              </a:lnSpc>
              <a:buFont typeface="Arial"/>
              <a:buChar char="•"/>
            </a:pPr>
            <a:r>
              <a:rPr lang="en-US" sz="3000" dirty="0">
                <a:solidFill>
                  <a:srgbClr val="FFFFFF"/>
                </a:solidFill>
                <a:latin typeface="Gotham"/>
                <a:ea typeface="Gotham"/>
                <a:cs typeface="Gotham"/>
                <a:sym typeface="Gotham"/>
              </a:rPr>
              <a:t>"If you are debating whether to notify, the answer is usually YES." </a:t>
            </a:r>
            <a:r>
              <a:rPr lang="en-US" sz="3000" b="1" dirty="0">
                <a:solidFill>
                  <a:srgbClr val="FF3131"/>
                </a:solidFill>
                <a:latin typeface="Gotham Bold"/>
                <a:ea typeface="Gotham Bold"/>
                <a:cs typeface="Gotham Bold"/>
                <a:sym typeface="Gotham Bold"/>
              </a:rPr>
              <a:t>Under Act 854, silence is a crime.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695004" y="914400"/>
            <a:ext cx="15449996" cy="7318670"/>
          </a:xfrm>
          <a:prstGeom prst="rect">
            <a:avLst/>
          </a:prstGeom>
        </p:spPr>
        <p:txBody>
          <a:bodyPr wrap="square" lIns="0" tIns="0" rIns="0" bIns="0" rtlCol="0" anchor="t">
            <a:spAutoFit/>
          </a:bodyPr>
          <a:lstStyle/>
          <a:p>
            <a:pPr algn="ctr">
              <a:lnSpc>
                <a:spcPts val="7000"/>
              </a:lnSpc>
              <a:spcBef>
                <a:spcPct val="0"/>
              </a:spcBef>
            </a:pPr>
            <a:r>
              <a:rPr lang="en-US" sz="5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THE REALITY CHECK</a:t>
            </a:r>
          </a:p>
          <a:p>
            <a:pPr algn="ctr">
              <a:lnSpc>
                <a:spcPts val="4200"/>
              </a:lnSpc>
              <a:spcBef>
                <a:spcPct val="0"/>
              </a:spcBef>
            </a:pPr>
            <a:endParaRPr lang="en-US" sz="5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endParaRP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"FORENSIC COSTS"</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"LEGAL DEFENSE FEES"</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"DATA RESTORATION"</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"PR FIRM RETAINERS"</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"RANSOM PAYMENTS (POLICY DEPENDENT)"</a:t>
            </a:r>
          </a:p>
          <a:p>
            <a:pPr algn="ctr">
              <a:lnSpc>
                <a:spcPts val="4200"/>
              </a:lnSpc>
              <a:spcBef>
                <a:spcPct val="0"/>
              </a:spcBef>
            </a:pPr>
            <a:endPar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endParaRP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"ACT 854 CRIMINAL FINES (RM 500K)"</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"DIRECTORS' JAIL TIME (UP TO 10 YEARS)"</a:t>
            </a:r>
          </a:p>
          <a:p>
            <a:pPr algn="ctr">
              <a:lnSpc>
                <a:spcPts val="4200"/>
              </a:lnSpc>
              <a:spcBef>
                <a:spcPct val="0"/>
              </a:spcBef>
            </a:pPr>
            <a:r>
              <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"REPUTATIONAL RUIN / LOST TRUST"</a:t>
            </a:r>
          </a:p>
          <a:p>
            <a:pPr algn="ctr">
              <a:lnSpc>
                <a:spcPts val="4200"/>
              </a:lnSpc>
              <a:spcBef>
                <a:spcPct val="0"/>
              </a:spcBef>
            </a:pPr>
            <a:endParaRPr lang="en-US" sz="3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endParaRPr>
          </a:p>
          <a:p>
            <a:pPr algn="ctr">
              <a:lnSpc>
                <a:spcPts val="4200"/>
              </a:lnSpc>
              <a:spcBef>
                <a:spcPct val="0"/>
              </a:spcBef>
            </a:pPr>
            <a:r>
              <a:rPr lang="en-US" sz="3000" b="1" dirty="0">
                <a:solidFill>
                  <a:srgbClr val="FF0000"/>
                </a:solidFill>
                <a:effectLst>
                  <a:outerShdw blurRad="38100" dist="38100" dir="2700000" algn="tl">
                    <a:srgbClr val="000000">
                      <a:alpha val="43137"/>
                    </a:srgbClr>
                  </a:outerShdw>
                </a:effectLst>
                <a:latin typeface="Gotham Bold"/>
                <a:ea typeface="Gotham Bold"/>
                <a:cs typeface="Gotham Bold"/>
                <a:sym typeface="Gotham Bold"/>
              </a:rPr>
              <a:t> "INSURANCE PAYS FOR THE CLEANUP. IT DOES NOT PAY FOR THE CRIME."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12192000" cy="13716000"/>
          </a:xfrm>
        </p:grpSpPr>
        <p:pic>
          <p:nvPicPr>
            <p:cNvPr id="3" name="Picture 3"/>
            <p:cNvPicPr>
              <a:picLocks noChangeAspect="1"/>
            </p:cNvPicPr>
            <p:nvPr/>
          </p:nvPicPr>
          <p:blipFill>
            <a:blip r:embed="rId2"/>
            <a:srcRect l="5555" r="5555"/>
            <a:stretch>
              <a:fillRect/>
            </a:stretch>
          </p:blipFill>
          <p:spPr>
            <a:xfrm>
              <a:off x="0" y="0"/>
              <a:ext cx="12192000" cy="13716000"/>
            </a:xfrm>
            <a:prstGeom prst="rect">
              <a:avLst/>
            </a:prstGeom>
          </p:spPr>
        </p:pic>
      </p:grpSp>
      <p:sp>
        <p:nvSpPr>
          <p:cNvPr id="4" name="TextBox 4"/>
          <p:cNvSpPr txBox="1"/>
          <p:nvPr/>
        </p:nvSpPr>
        <p:spPr>
          <a:xfrm>
            <a:off x="1121572" y="1963204"/>
            <a:ext cx="6404733" cy="6295954"/>
          </a:xfrm>
          <a:prstGeom prst="rect">
            <a:avLst/>
          </a:prstGeom>
        </p:spPr>
        <p:txBody>
          <a:bodyPr lIns="0" tIns="0" rIns="0" bIns="0" rtlCol="0" anchor="t">
            <a:spAutoFit/>
          </a:bodyPr>
          <a:lstStyle/>
          <a:p>
            <a:pPr marL="647700" lvl="1" indent="-323850">
              <a:lnSpc>
                <a:spcPts val="4500"/>
              </a:lnSpc>
              <a:buFont typeface="Arial"/>
              <a:buChar char="•"/>
            </a:pPr>
            <a:r>
              <a:rPr lang="en-GB" sz="3000" b="1" dirty="0">
                <a:solidFill>
                  <a:srgbClr val="FFFFFF"/>
                </a:solidFill>
                <a:effectLst>
                  <a:outerShdw blurRad="38100" dist="38100" dir="2700000" algn="tl">
                    <a:srgbClr val="000000">
                      <a:alpha val="43137"/>
                    </a:srgbClr>
                  </a:outerShdw>
                </a:effectLst>
                <a:latin typeface="Gotham"/>
                <a:ea typeface="Gotham"/>
                <a:cs typeface="Gotham"/>
                <a:sym typeface="Gotham"/>
              </a:rPr>
              <a:t>Financial Services sector has the highest average breach cost of any industry—</a:t>
            </a:r>
            <a:r>
              <a:rPr lang="en-GB" sz="3000" b="1" dirty="0">
                <a:solidFill>
                  <a:srgbClr val="FF0000"/>
                </a:solidFill>
                <a:effectLst>
                  <a:outerShdw blurRad="38100" dist="38100" dir="2700000" algn="tl">
                    <a:srgbClr val="000000">
                      <a:alpha val="43137"/>
                    </a:srgbClr>
                  </a:outerShdw>
                </a:effectLst>
                <a:latin typeface="Gotham"/>
                <a:ea typeface="Gotham"/>
                <a:cs typeface="Gotham"/>
                <a:sym typeface="Gotham"/>
              </a:rPr>
              <a:t>USD 5.57 million (approx. RM 24.7 million)</a:t>
            </a:r>
            <a:r>
              <a:rPr lang="en-GB" sz="3000" b="1" dirty="0">
                <a:solidFill>
                  <a:srgbClr val="FFFFFF"/>
                </a:solidFill>
                <a:effectLst>
                  <a:outerShdw blurRad="38100" dist="38100" dir="2700000" algn="tl">
                    <a:srgbClr val="000000">
                      <a:alpha val="43137"/>
                    </a:srgbClr>
                  </a:outerShdw>
                </a:effectLst>
                <a:latin typeface="Gotham"/>
                <a:ea typeface="Gotham"/>
                <a:cs typeface="Gotham"/>
                <a:sym typeface="Gotham"/>
              </a:rPr>
              <a:t> per incident.*</a:t>
            </a:r>
          </a:p>
          <a:p>
            <a:pPr marL="323850" lvl="1">
              <a:lnSpc>
                <a:spcPts val="4500"/>
              </a:lnSpc>
            </a:pPr>
            <a:endParaRPr lang="en-US" sz="3000" b="1" dirty="0">
              <a:solidFill>
                <a:srgbClr val="FFFFFF"/>
              </a:solidFill>
              <a:effectLst>
                <a:outerShdw blurRad="38100" dist="38100" dir="2700000" algn="tl">
                  <a:srgbClr val="000000">
                    <a:alpha val="43137"/>
                  </a:srgbClr>
                </a:outerShdw>
              </a:effectLst>
              <a:latin typeface="Gotham"/>
              <a:ea typeface="Gotham"/>
              <a:cs typeface="Gotham"/>
              <a:sym typeface="Gotham"/>
            </a:endParaRPr>
          </a:p>
          <a:p>
            <a:pPr marL="647700" lvl="1" indent="-323850" algn="l">
              <a:lnSpc>
                <a:spcPts val="4500"/>
              </a:lnSpc>
              <a:buFont typeface="Arial"/>
              <a:buChar char="•"/>
            </a:pPr>
            <a:r>
              <a:rPr lang="en-US" sz="3000" b="1" dirty="0">
                <a:solidFill>
                  <a:srgbClr val="FFFFFF"/>
                </a:solidFill>
                <a:effectLst>
                  <a:outerShdw blurRad="38100" dist="38100" dir="2700000" algn="tl">
                    <a:srgbClr val="000000">
                      <a:alpha val="43137"/>
                    </a:srgbClr>
                  </a:outerShdw>
                </a:effectLst>
                <a:latin typeface="Gotham"/>
                <a:ea typeface="Gotham"/>
                <a:cs typeface="Gotham"/>
                <a:sym typeface="Gotham"/>
              </a:rPr>
              <a:t>Organizations that detect and contain a breach in &lt;200 days save an average of </a:t>
            </a:r>
            <a:r>
              <a:rPr lang="en-US" sz="3000" b="1" dirty="0">
                <a:solidFill>
                  <a:srgbClr val="FF0000"/>
                </a:solidFill>
                <a:effectLst>
                  <a:outerShdw blurRad="38100" dist="38100" dir="2700000" algn="tl">
                    <a:srgbClr val="000000">
                      <a:alpha val="43137"/>
                    </a:srgbClr>
                  </a:outerShdw>
                </a:effectLst>
                <a:latin typeface="Gotham"/>
                <a:ea typeface="Gotham"/>
                <a:cs typeface="Gotham"/>
                <a:sym typeface="Gotham"/>
              </a:rPr>
              <a:t>$1.39 million (approx. RM 6.1m) </a:t>
            </a:r>
            <a:r>
              <a:rPr lang="en-US" sz="3000" b="1" dirty="0">
                <a:solidFill>
                  <a:schemeClr val="bg1"/>
                </a:solidFill>
                <a:effectLst>
                  <a:outerShdw blurRad="38100" dist="38100" dir="2700000" algn="tl">
                    <a:srgbClr val="000000">
                      <a:alpha val="43137"/>
                    </a:srgbClr>
                  </a:outerShdw>
                </a:effectLst>
                <a:latin typeface="Gotham"/>
                <a:ea typeface="Gotham"/>
                <a:cs typeface="Gotham"/>
                <a:sym typeface="Gotham"/>
              </a:rPr>
              <a:t>**</a:t>
            </a:r>
            <a:r>
              <a:rPr lang="en-US" sz="3000" b="1" dirty="0">
                <a:solidFill>
                  <a:srgbClr val="FFFFFF"/>
                </a:solidFill>
                <a:effectLst>
                  <a:outerShdw blurRad="38100" dist="38100" dir="2700000" algn="tl">
                    <a:srgbClr val="000000">
                      <a:alpha val="43137"/>
                    </a:srgbClr>
                  </a:outerShdw>
                </a:effectLst>
                <a:latin typeface="Gotham"/>
                <a:ea typeface="Gotham"/>
                <a:cs typeface="Gotham"/>
                <a:sym typeface="Gotham"/>
              </a:rPr>
              <a:t>.</a:t>
            </a:r>
          </a:p>
          <a:p>
            <a:pPr algn="l">
              <a:lnSpc>
                <a:spcPts val="4500"/>
              </a:lnSpc>
            </a:pPr>
            <a:endParaRPr lang="en-US" sz="3000" b="1" dirty="0">
              <a:solidFill>
                <a:srgbClr val="FFFFFF"/>
              </a:solidFill>
              <a:effectLst>
                <a:outerShdw blurRad="38100" dist="38100" dir="2700000" algn="tl">
                  <a:srgbClr val="000000">
                    <a:alpha val="43137"/>
                  </a:srgbClr>
                </a:outerShdw>
              </a:effectLst>
              <a:latin typeface="Gotham"/>
              <a:ea typeface="Gotham"/>
              <a:cs typeface="Gotham"/>
              <a:sym typeface="Gotham"/>
            </a:endParaRPr>
          </a:p>
        </p:txBody>
      </p:sp>
      <p:sp>
        <p:nvSpPr>
          <p:cNvPr id="5" name="TextBox 5"/>
          <p:cNvSpPr txBox="1"/>
          <p:nvPr/>
        </p:nvSpPr>
        <p:spPr>
          <a:xfrm>
            <a:off x="1994215" y="571500"/>
            <a:ext cx="5532090" cy="1076325"/>
          </a:xfrm>
          <a:prstGeom prst="rect">
            <a:avLst/>
          </a:prstGeom>
        </p:spPr>
        <p:txBody>
          <a:bodyPr lIns="0" tIns="0" rIns="0" bIns="0" rtlCol="0" anchor="t">
            <a:spAutoFit/>
          </a:bodyPr>
          <a:lstStyle/>
          <a:p>
            <a:pPr marL="0" lvl="0" indent="0" algn="l">
              <a:lnSpc>
                <a:spcPts val="8400"/>
              </a:lnSpc>
              <a:spcBef>
                <a:spcPct val="0"/>
              </a:spcBef>
            </a:pPr>
            <a:r>
              <a:rPr lang="en-US" sz="7000" b="1" dirty="0">
                <a:solidFill>
                  <a:srgbClr val="FFFFFF"/>
                </a:solidFill>
                <a:effectLst>
                  <a:outerShdw blurRad="38100" dist="38100" dir="2700000" algn="tl">
                    <a:srgbClr val="000000">
                      <a:alpha val="43137"/>
                    </a:srgbClr>
                  </a:outerShdw>
                </a:effectLst>
                <a:latin typeface="Gotham Bold"/>
                <a:ea typeface="Gotham Bold"/>
                <a:cs typeface="Gotham Bold"/>
                <a:sym typeface="Gotham Bold"/>
              </a:rPr>
              <a:t>The Cost </a:t>
            </a:r>
          </a:p>
        </p:txBody>
      </p:sp>
      <p:sp>
        <p:nvSpPr>
          <p:cNvPr id="6" name="TextBox 6"/>
          <p:cNvSpPr txBox="1"/>
          <p:nvPr/>
        </p:nvSpPr>
        <p:spPr>
          <a:xfrm>
            <a:off x="3502640" y="9105900"/>
            <a:ext cx="11282719" cy="504857"/>
          </a:xfrm>
          <a:prstGeom prst="rect">
            <a:avLst/>
          </a:prstGeom>
        </p:spPr>
        <p:txBody>
          <a:bodyPr lIns="0" tIns="0" rIns="0" bIns="0" rtlCol="0" anchor="t">
            <a:spAutoFit/>
          </a:bodyPr>
          <a:lstStyle/>
          <a:p>
            <a:pPr algn="ctr">
              <a:lnSpc>
                <a:spcPts val="4198"/>
              </a:lnSpc>
              <a:spcBef>
                <a:spcPct val="0"/>
              </a:spcBef>
            </a:pPr>
            <a:r>
              <a:rPr lang="en-US" sz="2998" b="1" dirty="0">
                <a:solidFill>
                  <a:srgbClr val="EA9709"/>
                </a:solidFill>
                <a:latin typeface="Gotham Bold"/>
                <a:ea typeface="Gotham Bold"/>
                <a:cs typeface="Gotham Bold"/>
                <a:sym typeface="Gotham Bold"/>
              </a:rPr>
              <a:t>Speed isn't just for IT; it’s a direct hit to the balance sheet.</a:t>
            </a:r>
          </a:p>
        </p:txBody>
      </p:sp>
      <p:sp>
        <p:nvSpPr>
          <p:cNvPr id="8" name="TextBox 7">
            <a:extLst>
              <a:ext uri="{FF2B5EF4-FFF2-40B4-BE49-F238E27FC236}">
                <a16:creationId xmlns:a16="http://schemas.microsoft.com/office/drawing/2014/main" id="{44DDFFC5-B0DA-3CDD-B158-396A31E653BF}"/>
              </a:ext>
            </a:extLst>
          </p:cNvPr>
          <p:cNvSpPr txBox="1"/>
          <p:nvPr/>
        </p:nvSpPr>
        <p:spPr>
          <a:xfrm>
            <a:off x="1602457" y="8013195"/>
            <a:ext cx="5923848" cy="707886"/>
          </a:xfrm>
          <a:prstGeom prst="rect">
            <a:avLst/>
          </a:prstGeom>
          <a:noFill/>
        </p:spPr>
        <p:txBody>
          <a:bodyPr wrap="square">
            <a:spAutoFit/>
          </a:bodyPr>
          <a:lstStyle/>
          <a:p>
            <a:r>
              <a:rPr lang="en-MY" sz="2000" b="1" i="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*Business World Online, 8 August 2024</a:t>
            </a:r>
          </a:p>
          <a:p>
            <a:r>
              <a:rPr lang="en-MY" sz="2000" b="1" i="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**IBM’s 2024 Cybersecurity Report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a:extLst>
            <a:ext uri="{FF2B5EF4-FFF2-40B4-BE49-F238E27FC236}">
              <a16:creationId xmlns:a16="http://schemas.microsoft.com/office/drawing/2014/main" id="{BBFC84AC-DD41-F3BA-C6EF-BFA0E31D1FF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1DFC834-593E-8531-80F5-94DA2CED1C41}"/>
              </a:ext>
            </a:extLst>
          </p:cNvPr>
          <p:cNvSpPr txBox="1"/>
          <p:nvPr/>
        </p:nvSpPr>
        <p:spPr>
          <a:xfrm>
            <a:off x="304800" y="2086957"/>
            <a:ext cx="4876800" cy="6494085"/>
          </a:xfrm>
          <a:prstGeom prst="rect">
            <a:avLst/>
          </a:prstGeom>
          <a:noFill/>
        </p:spPr>
        <p:txBody>
          <a:bodyPr wrap="square">
            <a:spAutoFit/>
          </a:bodyPr>
          <a:lstStyle/>
          <a:p>
            <a:r>
              <a:rPr lang="en-GB"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In </a:t>
            </a:r>
            <a:r>
              <a:rPr lang="en-GB" sz="3200" b="1"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2024</a:t>
            </a:r>
            <a:r>
              <a:rPr lang="en-GB"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 Malaysia experience a </a:t>
            </a:r>
            <a:r>
              <a:rPr lang="en-GB" sz="3200" b="1" i="0"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significant surge in cyber threats.</a:t>
            </a:r>
          </a:p>
          <a:p>
            <a:endParaRPr lang="en-GB"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endParaRPr>
          </a:p>
          <a:p>
            <a:r>
              <a:rPr lang="en-GB" sz="3200" b="1" i="0"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Over </a:t>
            </a:r>
            <a:r>
              <a:rPr lang="en-GB" sz="3200" b="1"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19.6 million</a:t>
            </a:r>
            <a:r>
              <a:rPr lang="en-GB" sz="3200" b="1" i="0"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 web-based attacks </a:t>
            </a:r>
            <a:r>
              <a:rPr lang="en-GB" sz="3200" b="1" i="0"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in the first half of the year.</a:t>
            </a:r>
          </a:p>
          <a:p>
            <a:endParaRPr lang="en-GB"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endParaRPr>
          </a:p>
          <a:p>
            <a:r>
              <a:rPr lang="en-GB" sz="3200" b="1" i="0"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153% increase in ransomware incidents</a:t>
            </a:r>
            <a:r>
              <a:rPr lang="en-GB"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 </a:t>
            </a:r>
            <a:r>
              <a:rPr lang="en-GB" sz="3200" b="1" i="0"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compared to the previous year. </a:t>
            </a:r>
            <a:endParaRPr lang="en-MY" sz="32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endParaRPr>
          </a:p>
        </p:txBody>
      </p:sp>
      <p:sp>
        <p:nvSpPr>
          <p:cNvPr id="10" name="TextBox 9">
            <a:extLst>
              <a:ext uri="{FF2B5EF4-FFF2-40B4-BE49-F238E27FC236}">
                <a16:creationId xmlns:a16="http://schemas.microsoft.com/office/drawing/2014/main" id="{BC34389D-DC61-77DF-2B50-63430543EEC4}"/>
              </a:ext>
            </a:extLst>
          </p:cNvPr>
          <p:cNvSpPr txBox="1"/>
          <p:nvPr/>
        </p:nvSpPr>
        <p:spPr>
          <a:xfrm>
            <a:off x="5029200" y="266700"/>
            <a:ext cx="12954000" cy="954107"/>
          </a:xfrm>
          <a:prstGeom prst="rect">
            <a:avLst/>
          </a:prstGeom>
          <a:noFill/>
        </p:spPr>
        <p:txBody>
          <a:bodyPr wrap="square">
            <a:spAutoFit/>
          </a:bodyPr>
          <a:lstStyle/>
          <a:p>
            <a:pPr algn="ctr"/>
            <a:r>
              <a:rPr lang="en-GB" sz="28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rPr>
              <a:t>Cyber Incident Statistics Reported to Cybersecurity Malaysia (Q1-Q4 2024)</a:t>
            </a:r>
            <a:endParaRPr lang="en-MY" sz="2800" b="1" dirty="0">
              <a:solidFill>
                <a:schemeClr val="bg1"/>
              </a:solidFill>
              <a:effectLst>
                <a:outerShdw blurRad="38100" dist="38100" dir="2700000" algn="tl">
                  <a:srgbClr val="000000">
                    <a:alpha val="43137"/>
                  </a:srgbClr>
                </a:outerShdw>
              </a:effectLst>
              <a:latin typeface="Gotham" panose="020B0604020202020204" charset="0"/>
              <a:cs typeface="Gotham" panose="020B0604020202020204" charset="0"/>
            </a:endParaRPr>
          </a:p>
        </p:txBody>
      </p:sp>
      <p:graphicFrame>
        <p:nvGraphicFramePr>
          <p:cNvPr id="13" name="Table 12">
            <a:extLst>
              <a:ext uri="{FF2B5EF4-FFF2-40B4-BE49-F238E27FC236}">
                <a16:creationId xmlns:a16="http://schemas.microsoft.com/office/drawing/2014/main" id="{67BF7E1A-20A9-BEE7-424D-89C9D015CBA7}"/>
              </a:ext>
            </a:extLst>
          </p:cNvPr>
          <p:cNvGraphicFramePr>
            <a:graphicFrameLocks noGrp="1"/>
          </p:cNvGraphicFramePr>
          <p:nvPr>
            <p:extLst>
              <p:ext uri="{D42A27DB-BD31-4B8C-83A1-F6EECF244321}">
                <p14:modId xmlns:p14="http://schemas.microsoft.com/office/powerpoint/2010/main" val="3901577470"/>
              </p:ext>
            </p:extLst>
          </p:nvPr>
        </p:nvGraphicFramePr>
        <p:xfrm>
          <a:off x="5334000" y="1409700"/>
          <a:ext cx="12649200" cy="7848600"/>
        </p:xfrm>
        <a:graphic>
          <a:graphicData uri="http://schemas.openxmlformats.org/drawingml/2006/table">
            <a:tbl>
              <a:tblPr>
                <a:tableStyleId>{5C22544A-7EE6-4342-B048-85BDC9FD1C3A}</a:tableStyleId>
              </a:tblPr>
              <a:tblGrid>
                <a:gridCol w="2108200">
                  <a:extLst>
                    <a:ext uri="{9D8B030D-6E8A-4147-A177-3AD203B41FA5}">
                      <a16:colId xmlns:a16="http://schemas.microsoft.com/office/drawing/2014/main" val="403006571"/>
                    </a:ext>
                  </a:extLst>
                </a:gridCol>
                <a:gridCol w="2108200">
                  <a:extLst>
                    <a:ext uri="{9D8B030D-6E8A-4147-A177-3AD203B41FA5}">
                      <a16:colId xmlns:a16="http://schemas.microsoft.com/office/drawing/2014/main" val="1925139124"/>
                    </a:ext>
                  </a:extLst>
                </a:gridCol>
                <a:gridCol w="2108200">
                  <a:extLst>
                    <a:ext uri="{9D8B030D-6E8A-4147-A177-3AD203B41FA5}">
                      <a16:colId xmlns:a16="http://schemas.microsoft.com/office/drawing/2014/main" val="318215579"/>
                    </a:ext>
                  </a:extLst>
                </a:gridCol>
                <a:gridCol w="2108200">
                  <a:extLst>
                    <a:ext uri="{9D8B030D-6E8A-4147-A177-3AD203B41FA5}">
                      <a16:colId xmlns:a16="http://schemas.microsoft.com/office/drawing/2014/main" val="911096917"/>
                    </a:ext>
                  </a:extLst>
                </a:gridCol>
                <a:gridCol w="2108200">
                  <a:extLst>
                    <a:ext uri="{9D8B030D-6E8A-4147-A177-3AD203B41FA5}">
                      <a16:colId xmlns:a16="http://schemas.microsoft.com/office/drawing/2014/main" val="2018670801"/>
                    </a:ext>
                  </a:extLst>
                </a:gridCol>
                <a:gridCol w="2108200">
                  <a:extLst>
                    <a:ext uri="{9D8B030D-6E8A-4147-A177-3AD203B41FA5}">
                      <a16:colId xmlns:a16="http://schemas.microsoft.com/office/drawing/2014/main" val="1822510823"/>
                    </a:ext>
                  </a:extLst>
                </a:gridCol>
              </a:tblGrid>
              <a:tr h="1103217">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Category  </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Q1 2024</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Q2 2024</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Q3 2024</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Q4 2024</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Total Reported</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solidFill>
                  </a:tcPr>
                </a:tc>
                <a:extLst>
                  <a:ext uri="{0D108BD9-81ED-4DB2-BD59-A6C34878D82A}">
                    <a16:rowId xmlns:a16="http://schemas.microsoft.com/office/drawing/2014/main" val="663339036"/>
                  </a:ext>
                </a:extLst>
              </a:tr>
              <a:tr h="1103217">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Data Breach</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142</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162</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168</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151</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623</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957238446"/>
                  </a:ext>
                </a:extLst>
              </a:tr>
              <a:tr h="788012">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Fraud</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1,025</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1,114</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1,139</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1,108</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4,386</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3640758356"/>
                  </a:ext>
                </a:extLst>
              </a:tr>
              <a:tr h="788012">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Intrusion</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48</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65</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71</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75</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259</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3358445383"/>
                  </a:ext>
                </a:extLst>
              </a:tr>
              <a:tr h="1103217">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Intrusion Attempt</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38</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58</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140</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97</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333</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2186882952"/>
                  </a:ext>
                </a:extLst>
              </a:tr>
              <a:tr h="1103217">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Malicious Codes</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111</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91</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57</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42</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301</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916432354"/>
                  </a:ext>
                </a:extLst>
              </a:tr>
              <a:tr h="1103217">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Other Categories</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60000"/>
                        <a:lumOff val="4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191</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(not specified)</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(not specified)</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(not specified)</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317</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tc>
                <a:extLst>
                  <a:ext uri="{0D108BD9-81ED-4DB2-BD59-A6C34878D82A}">
                    <a16:rowId xmlns:a16="http://schemas.microsoft.com/office/drawing/2014/main" val="3992956792"/>
                  </a:ext>
                </a:extLst>
              </a:tr>
              <a:tr h="756491">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TOTAL</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1,555</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1,481</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tc>
                  <a:txBody>
                    <a:bodyPr/>
                    <a:lstStyle/>
                    <a:p>
                      <a:pPr algn="ctr" fontAlgn="t">
                        <a:buNone/>
                      </a:pPr>
                      <a:r>
                        <a:rPr lang="en-MY" sz="2800" b="1" u="none" strike="noStrike" dirty="0">
                          <a:effectLst>
                            <a:outerShdw blurRad="38100" dist="38100" dir="2700000" algn="tl">
                              <a:srgbClr val="000000">
                                <a:alpha val="43137"/>
                              </a:srgbClr>
                            </a:outerShdw>
                          </a:effectLst>
                          <a:latin typeface="Gotham" panose="020B0604020202020204" charset="0"/>
                          <a:cs typeface="Gotham" panose="020B0604020202020204" charset="0"/>
                        </a:rPr>
                        <a:t>1,623</a:t>
                      </a:r>
                      <a:endParaRPr lang="en-MY" sz="2800" b="1" i="0" u="none" strike="noStrike" dirty="0">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tc>
                  <a:txBody>
                    <a:bodyPr/>
                    <a:lstStyle/>
                    <a:p>
                      <a:pPr algn="ctr" fontAlgn="t">
                        <a:buNone/>
                      </a:pPr>
                      <a:r>
                        <a:rPr lang="en-MY" sz="2800" b="1" u="none" strike="noStrike">
                          <a:effectLst>
                            <a:outerShdw blurRad="38100" dist="38100" dir="2700000" algn="tl">
                              <a:srgbClr val="000000">
                                <a:alpha val="43137"/>
                              </a:srgbClr>
                            </a:outerShdw>
                          </a:effectLst>
                          <a:latin typeface="Gotham" panose="020B0604020202020204" charset="0"/>
                          <a:cs typeface="Gotham" panose="020B0604020202020204" charset="0"/>
                        </a:rPr>
                        <a:t>1,550</a:t>
                      </a:r>
                      <a:endParaRPr lang="en-MY" sz="2800" b="1" i="0" u="none" strike="noStrike">
                        <a:solidFill>
                          <a:srgbClr val="00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tc>
                  <a:txBody>
                    <a:bodyPr/>
                    <a:lstStyle/>
                    <a:p>
                      <a:pPr algn="ctr" fontAlgn="t">
                        <a:buNone/>
                      </a:pPr>
                      <a:r>
                        <a:rPr lang="en-MY" sz="2800" b="1"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rPr>
                        <a:t>6,219</a:t>
                      </a:r>
                      <a:endParaRPr lang="en-MY" sz="2800" b="1" i="0" u="none" strike="noStrike" dirty="0">
                        <a:solidFill>
                          <a:srgbClr val="FF0000"/>
                        </a:solidFill>
                        <a:effectLst>
                          <a:outerShdw blurRad="38100" dist="38100" dir="2700000" algn="tl">
                            <a:srgbClr val="000000">
                              <a:alpha val="43137"/>
                            </a:srgbClr>
                          </a:outerShdw>
                        </a:effectLst>
                        <a:latin typeface="Gotham" panose="020B0604020202020204" charset="0"/>
                        <a:cs typeface="Gotham" panose="020B0604020202020204" charset="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val="1067523403"/>
                  </a:ext>
                </a:extLst>
              </a:tr>
            </a:tbl>
          </a:graphicData>
        </a:graphic>
      </p:graphicFrame>
      <p:sp>
        <p:nvSpPr>
          <p:cNvPr id="15" name="TextBox 14">
            <a:extLst>
              <a:ext uri="{FF2B5EF4-FFF2-40B4-BE49-F238E27FC236}">
                <a16:creationId xmlns:a16="http://schemas.microsoft.com/office/drawing/2014/main" id="{277182D7-9318-D00E-FB73-707C65DFFAD8}"/>
              </a:ext>
            </a:extLst>
          </p:cNvPr>
          <p:cNvSpPr txBox="1"/>
          <p:nvPr/>
        </p:nvSpPr>
        <p:spPr>
          <a:xfrm>
            <a:off x="5334000" y="9396829"/>
            <a:ext cx="11993880" cy="830997"/>
          </a:xfrm>
          <a:prstGeom prst="rect">
            <a:avLst/>
          </a:prstGeom>
          <a:noFill/>
        </p:spPr>
        <p:txBody>
          <a:bodyPr wrap="square">
            <a:spAutoFit/>
          </a:bodyPr>
          <a:lstStyle/>
          <a:p>
            <a:pPr marL="808038" indent="-808038"/>
            <a:r>
              <a:rPr lang="en-GB" sz="2400" dirty="0">
                <a:solidFill>
                  <a:schemeClr val="bg1"/>
                </a:solidFill>
              </a:rPr>
              <a:t>Note: The numbers in the table represent incidents reported to </a:t>
            </a:r>
            <a:r>
              <a:rPr lang="en-GB" sz="2400" dirty="0" err="1">
                <a:solidFill>
                  <a:schemeClr val="bg1"/>
                </a:solidFill>
              </a:rPr>
              <a:t>MyCERT</a:t>
            </a:r>
            <a:r>
              <a:rPr lang="en-GB" sz="2400" dirty="0">
                <a:solidFill>
                  <a:schemeClr val="bg1"/>
                </a:solidFill>
              </a:rPr>
              <a:t> and only reflect the total handled by their centre, not all incidents nationwide. </a:t>
            </a:r>
            <a:endParaRPr lang="en-MY" sz="2400" dirty="0">
              <a:solidFill>
                <a:schemeClr val="bg1"/>
              </a:solidFill>
            </a:endParaRPr>
          </a:p>
        </p:txBody>
      </p:sp>
      <p:sp>
        <p:nvSpPr>
          <p:cNvPr id="2" name="TextBox 5">
            <a:extLst>
              <a:ext uri="{FF2B5EF4-FFF2-40B4-BE49-F238E27FC236}">
                <a16:creationId xmlns:a16="http://schemas.microsoft.com/office/drawing/2014/main" id="{44AF5A67-D2E0-E999-6DAD-23E441AA8952}"/>
              </a:ext>
            </a:extLst>
          </p:cNvPr>
          <p:cNvSpPr txBox="1"/>
          <p:nvPr/>
        </p:nvSpPr>
        <p:spPr>
          <a:xfrm>
            <a:off x="335280" y="325755"/>
            <a:ext cx="5532090" cy="1076325"/>
          </a:xfrm>
          <a:prstGeom prst="rect">
            <a:avLst/>
          </a:prstGeom>
        </p:spPr>
        <p:txBody>
          <a:bodyPr lIns="0" tIns="0" rIns="0" bIns="0" rtlCol="0" anchor="t">
            <a:spAutoFit/>
          </a:bodyPr>
          <a:lstStyle/>
          <a:p>
            <a:pPr marL="0" lvl="0" indent="0" algn="l">
              <a:lnSpc>
                <a:spcPts val="8400"/>
              </a:lnSpc>
              <a:spcBef>
                <a:spcPct val="0"/>
              </a:spcBef>
            </a:pPr>
            <a:r>
              <a:rPr lang="en-US" sz="7000" b="1" dirty="0">
                <a:solidFill>
                  <a:srgbClr val="FFFFFF"/>
                </a:solidFill>
                <a:latin typeface="Gotham Bold"/>
                <a:ea typeface="Gotham Bold"/>
                <a:cs typeface="Gotham Bold"/>
                <a:sym typeface="Gotham Bold"/>
              </a:rPr>
              <a:t>The Cost </a:t>
            </a:r>
          </a:p>
        </p:txBody>
      </p:sp>
    </p:spTree>
    <p:extLst>
      <p:ext uri="{BB962C8B-B14F-4D97-AF65-F5344CB8AC3E}">
        <p14:creationId xmlns:p14="http://schemas.microsoft.com/office/powerpoint/2010/main" val="2231246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42E5D3-DF6A-C2A9-4812-55D12A448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667" y="186357"/>
            <a:ext cx="17066666" cy="99142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831273" y="0"/>
            <a:ext cx="16625455" cy="10287000"/>
          </a:xfrm>
          <a:custGeom>
            <a:avLst/>
            <a:gdLst/>
            <a:ahLst/>
            <a:cxnLst/>
            <a:rect l="l" t="t" r="r" b="b"/>
            <a:pathLst>
              <a:path w="16625455" h="10287000">
                <a:moveTo>
                  <a:pt x="0" y="0"/>
                </a:moveTo>
                <a:lnTo>
                  <a:pt x="16625454" y="0"/>
                </a:lnTo>
                <a:lnTo>
                  <a:pt x="16625454" y="10287000"/>
                </a:lnTo>
                <a:lnTo>
                  <a:pt x="0" y="10287000"/>
                </a:lnTo>
                <a:lnTo>
                  <a:pt x="0" y="0"/>
                </a:lnTo>
                <a:close/>
              </a:path>
            </a:pathLst>
          </a:custGeom>
          <a:blipFill>
            <a:blip r:embed="rId2"/>
            <a:stretch>
              <a:fillRect/>
            </a:stretch>
          </a:blipFill>
        </p:spPr>
        <p:txBody>
          <a:bodyPr/>
          <a:lstStyle/>
          <a:p>
            <a:endParaRPr lang="en-MY"/>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3164840" y="0"/>
            <a:ext cx="11958320" cy="10287000"/>
          </a:xfrm>
          <a:custGeom>
            <a:avLst/>
            <a:gdLst/>
            <a:ahLst/>
            <a:cxnLst/>
            <a:rect l="l" t="t" r="r" b="b"/>
            <a:pathLst>
              <a:path w="11958320" h="11336434">
                <a:moveTo>
                  <a:pt x="0" y="0"/>
                </a:moveTo>
                <a:lnTo>
                  <a:pt x="11958320" y="0"/>
                </a:lnTo>
                <a:lnTo>
                  <a:pt x="11958320" y="11336434"/>
                </a:lnTo>
                <a:lnTo>
                  <a:pt x="0" y="11336434"/>
                </a:lnTo>
                <a:lnTo>
                  <a:pt x="0" y="0"/>
                </a:lnTo>
                <a:close/>
              </a:path>
            </a:pathLst>
          </a:custGeom>
          <a:blipFill>
            <a:blip r:embed="rId2"/>
            <a:stretch>
              <a:fillRect t="-4874" b="-11371"/>
            </a:stretch>
          </a:blipFill>
        </p:spPr>
        <p:txBody>
          <a:bodyPr/>
          <a:lstStyle/>
          <a:p>
            <a:endParaRPr lang="en-MY"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1497438" y="0"/>
            <a:ext cx="15293125" cy="10287000"/>
          </a:xfrm>
          <a:custGeom>
            <a:avLst/>
            <a:gdLst/>
            <a:ahLst/>
            <a:cxnLst/>
            <a:rect l="l" t="t" r="r" b="b"/>
            <a:pathLst>
              <a:path w="15293125" h="10287000">
                <a:moveTo>
                  <a:pt x="0" y="0"/>
                </a:moveTo>
                <a:lnTo>
                  <a:pt x="15293124" y="0"/>
                </a:lnTo>
                <a:lnTo>
                  <a:pt x="15293124" y="10287000"/>
                </a:lnTo>
                <a:lnTo>
                  <a:pt x="0" y="10287000"/>
                </a:lnTo>
                <a:lnTo>
                  <a:pt x="0" y="0"/>
                </a:lnTo>
                <a:close/>
              </a:path>
            </a:pathLst>
          </a:custGeom>
          <a:blipFill>
            <a:blip r:embed="rId2"/>
            <a:stretch>
              <a:fillRect t="-24724" b="-23939"/>
            </a:stretch>
          </a:blipFill>
        </p:spPr>
        <p:txBody>
          <a:bodyPr/>
          <a:lstStyle/>
          <a:p>
            <a:endParaRPr lang="en-MY"/>
          </a:p>
        </p:txBody>
      </p:sp>
      <p:grpSp>
        <p:nvGrpSpPr>
          <p:cNvPr id="3" name="Group 3"/>
          <p:cNvGrpSpPr/>
          <p:nvPr/>
        </p:nvGrpSpPr>
        <p:grpSpPr>
          <a:xfrm>
            <a:off x="2767852" y="562982"/>
            <a:ext cx="11594366" cy="1793918"/>
            <a:chOff x="0" y="0"/>
            <a:chExt cx="3053660" cy="472472"/>
          </a:xfrm>
        </p:grpSpPr>
        <p:sp>
          <p:nvSpPr>
            <p:cNvPr id="4" name="Freeform 4"/>
            <p:cNvSpPr/>
            <p:nvPr/>
          </p:nvSpPr>
          <p:spPr>
            <a:xfrm>
              <a:off x="0" y="0"/>
              <a:ext cx="3053660" cy="472472"/>
            </a:xfrm>
            <a:custGeom>
              <a:avLst/>
              <a:gdLst/>
              <a:ahLst/>
              <a:cxnLst/>
              <a:rect l="l" t="t" r="r" b="b"/>
              <a:pathLst>
                <a:path w="3053660" h="472472">
                  <a:moveTo>
                    <a:pt x="0" y="0"/>
                  </a:moveTo>
                  <a:lnTo>
                    <a:pt x="3053660" y="0"/>
                  </a:lnTo>
                  <a:lnTo>
                    <a:pt x="3053660" y="472472"/>
                  </a:lnTo>
                  <a:lnTo>
                    <a:pt x="0" y="472472"/>
                  </a:lnTo>
                  <a:close/>
                </a:path>
              </a:pathLst>
            </a:custGeom>
            <a:solidFill>
              <a:srgbClr val="333132"/>
            </a:solidFill>
          </p:spPr>
          <p:txBody>
            <a:bodyPr/>
            <a:lstStyle/>
            <a:p>
              <a:endParaRPr lang="en-MY"/>
            </a:p>
          </p:txBody>
        </p:sp>
        <p:sp>
          <p:nvSpPr>
            <p:cNvPr id="5" name="TextBox 5"/>
            <p:cNvSpPr txBox="1"/>
            <p:nvPr/>
          </p:nvSpPr>
          <p:spPr>
            <a:xfrm>
              <a:off x="0" y="-85725"/>
              <a:ext cx="3053660" cy="558197"/>
            </a:xfrm>
            <a:prstGeom prst="rect">
              <a:avLst/>
            </a:prstGeom>
          </p:spPr>
          <p:txBody>
            <a:bodyPr lIns="50800" tIns="50800" rIns="50800" bIns="50800" rtlCol="0" anchor="ctr"/>
            <a:lstStyle/>
            <a:p>
              <a:pPr algn="l">
                <a:lnSpc>
                  <a:spcPts val="6019"/>
                </a:lnSpc>
                <a:spcBef>
                  <a:spcPct val="0"/>
                </a:spcBef>
              </a:pPr>
              <a:r>
                <a:rPr lang="en-US" sz="4299" b="1">
                  <a:solidFill>
                    <a:srgbClr val="FFFFFF"/>
                  </a:solidFill>
                  <a:latin typeface="Gotham Bold"/>
                  <a:ea typeface="Gotham Bold"/>
                  <a:cs typeface="Gotham Bold"/>
                  <a:sym typeface="Gotham Bold"/>
                </a:rPr>
                <a:t>THE GAME CHANGER - MALAYSIA CYBERSECURITY ACT 2024 (ACT 854)</a:t>
              </a:r>
            </a:p>
          </p:txBody>
        </p:sp>
      </p:grpSp>
      <p:grpSp>
        <p:nvGrpSpPr>
          <p:cNvPr id="6" name="Group 6"/>
          <p:cNvGrpSpPr/>
          <p:nvPr/>
        </p:nvGrpSpPr>
        <p:grpSpPr>
          <a:xfrm>
            <a:off x="8342356" y="4562462"/>
            <a:ext cx="8071233" cy="1722260"/>
            <a:chOff x="0" y="0"/>
            <a:chExt cx="2125757" cy="453599"/>
          </a:xfrm>
        </p:grpSpPr>
        <p:sp>
          <p:nvSpPr>
            <p:cNvPr id="7" name="Freeform 7"/>
            <p:cNvSpPr/>
            <p:nvPr/>
          </p:nvSpPr>
          <p:spPr>
            <a:xfrm>
              <a:off x="0" y="0"/>
              <a:ext cx="2125757" cy="453599"/>
            </a:xfrm>
            <a:custGeom>
              <a:avLst/>
              <a:gdLst/>
              <a:ahLst/>
              <a:cxnLst/>
              <a:rect l="l" t="t" r="r" b="b"/>
              <a:pathLst>
                <a:path w="2125757" h="453599">
                  <a:moveTo>
                    <a:pt x="0" y="0"/>
                  </a:moveTo>
                  <a:lnTo>
                    <a:pt x="2125757" y="0"/>
                  </a:lnTo>
                  <a:lnTo>
                    <a:pt x="2125757" y="453599"/>
                  </a:lnTo>
                  <a:lnTo>
                    <a:pt x="0" y="453599"/>
                  </a:lnTo>
                  <a:close/>
                </a:path>
              </a:pathLst>
            </a:custGeom>
            <a:solidFill>
              <a:srgbClr val="333132"/>
            </a:solidFill>
          </p:spPr>
          <p:txBody>
            <a:bodyPr/>
            <a:lstStyle/>
            <a:p>
              <a:endParaRPr lang="en-MY"/>
            </a:p>
          </p:txBody>
        </p:sp>
        <p:sp>
          <p:nvSpPr>
            <p:cNvPr id="8" name="TextBox 8"/>
            <p:cNvSpPr txBox="1"/>
            <p:nvPr/>
          </p:nvSpPr>
          <p:spPr>
            <a:xfrm>
              <a:off x="0" y="-47625"/>
              <a:ext cx="2125757" cy="501224"/>
            </a:xfrm>
            <a:prstGeom prst="rect">
              <a:avLst/>
            </a:prstGeom>
          </p:spPr>
          <p:txBody>
            <a:bodyPr lIns="50800" tIns="50800" rIns="50800" bIns="50800" rtlCol="0" anchor="ctr"/>
            <a:lstStyle/>
            <a:p>
              <a:pPr algn="l">
                <a:lnSpc>
                  <a:spcPts val="3219"/>
                </a:lnSpc>
              </a:pPr>
              <a:r>
                <a:rPr lang="en-US" sz="2299" b="1">
                  <a:solidFill>
                    <a:srgbClr val="FFFFFF"/>
                  </a:solidFill>
                  <a:latin typeface="Gotham Bold"/>
                  <a:ea typeface="Gotham Bold"/>
                  <a:cs typeface="Gotham Bold"/>
                  <a:sym typeface="Gotham Bold"/>
                </a:rPr>
                <a:t>Key sections for Risk Managers:</a:t>
              </a:r>
            </a:p>
            <a:p>
              <a:pPr marL="496569" lvl="1" indent="-248284" algn="l">
                <a:lnSpc>
                  <a:spcPts val="3219"/>
                </a:lnSpc>
                <a:buFont typeface="Arial"/>
                <a:buChar char="•"/>
              </a:pPr>
              <a:r>
                <a:rPr lang="en-US" sz="2299" b="1">
                  <a:solidFill>
                    <a:srgbClr val="FFFFFF"/>
                  </a:solidFill>
                  <a:latin typeface="Gotham Bold"/>
                  <a:ea typeface="Gotham Bold"/>
                  <a:cs typeface="Gotham Bold"/>
                  <a:sym typeface="Gotham Bold"/>
                </a:rPr>
                <a:t>Section 21: Duty to Implement Code of Practice</a:t>
              </a:r>
            </a:p>
            <a:p>
              <a:pPr marL="496569" lvl="1" indent="-248284" algn="l">
                <a:lnSpc>
                  <a:spcPts val="3219"/>
                </a:lnSpc>
                <a:buFont typeface="Arial"/>
                <a:buChar char="•"/>
              </a:pPr>
              <a:r>
                <a:rPr lang="en-US" sz="2299" b="1">
                  <a:solidFill>
                    <a:srgbClr val="FFFFFF"/>
                  </a:solidFill>
                  <a:latin typeface="Gotham Bold"/>
                  <a:ea typeface="Gotham Bold"/>
                  <a:cs typeface="Gotham Bold"/>
                  <a:sym typeface="Gotham Bold"/>
                </a:rPr>
                <a:t>Section 22: Mandatory Risk Assessments &amp; Audits</a:t>
              </a:r>
            </a:p>
            <a:p>
              <a:pPr marL="496569" lvl="1" indent="-248284" algn="l">
                <a:lnSpc>
                  <a:spcPts val="3219"/>
                </a:lnSpc>
                <a:buFont typeface="Arial"/>
                <a:buChar char="•"/>
              </a:pPr>
              <a:r>
                <a:rPr lang="en-US" sz="2299" b="1">
                  <a:solidFill>
                    <a:srgbClr val="FFFFFF"/>
                  </a:solidFill>
                  <a:latin typeface="Gotham Bold"/>
                  <a:ea typeface="Gotham Bold"/>
                  <a:cs typeface="Gotham Bold"/>
                  <a:sym typeface="Gotham Bold"/>
                </a:rPr>
                <a:t>Section 23: Duty to Notify</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14764">
                <a:alpha val="100000"/>
              </a:srgbClr>
            </a:gs>
            <a:gs pos="100000">
              <a:srgbClr val="012943">
                <a:alpha val="100000"/>
              </a:srgbClr>
            </a:gs>
          </a:gsLst>
          <a:lin ang="5400000"/>
        </a:gradFill>
        <a:effectLst/>
      </p:bgPr>
    </p:bg>
    <p:spTree>
      <p:nvGrpSpPr>
        <p:cNvPr id="1" name=""/>
        <p:cNvGrpSpPr/>
        <p:nvPr/>
      </p:nvGrpSpPr>
      <p:grpSpPr>
        <a:xfrm>
          <a:off x="0" y="0"/>
          <a:ext cx="0" cy="0"/>
          <a:chOff x="0" y="0"/>
          <a:chExt cx="0" cy="0"/>
        </a:xfrm>
      </p:grpSpPr>
      <p:sp>
        <p:nvSpPr>
          <p:cNvPr id="5" name="TextBox 5"/>
          <p:cNvSpPr txBox="1"/>
          <p:nvPr/>
        </p:nvSpPr>
        <p:spPr>
          <a:xfrm>
            <a:off x="1028700" y="485775"/>
            <a:ext cx="16230600" cy="2154436"/>
          </a:xfrm>
          <a:prstGeom prst="rect">
            <a:avLst/>
          </a:prstGeom>
        </p:spPr>
        <p:txBody>
          <a:bodyPr lIns="0" tIns="0" rIns="0" bIns="0" rtlCol="0" anchor="t">
            <a:spAutoFit/>
          </a:bodyPr>
          <a:lstStyle/>
          <a:p>
            <a:pPr marL="1143000" lvl="0" indent="-1143000" algn="l">
              <a:lnSpc>
                <a:spcPts val="8400"/>
              </a:lnSpc>
              <a:spcBef>
                <a:spcPct val="0"/>
              </a:spcBef>
              <a:buFont typeface="+mj-lt"/>
              <a:buAutoNum type="arabicPeriod" startAt="21"/>
            </a:pPr>
            <a:r>
              <a:rPr lang="en-US" sz="7000" b="1" dirty="0">
                <a:solidFill>
                  <a:srgbClr val="FFFFFF"/>
                </a:solidFill>
                <a:latin typeface="Open Sans Bold"/>
                <a:ea typeface="Open Sans Bold"/>
                <a:cs typeface="Open Sans Bold"/>
                <a:sym typeface="Open Sans Bold"/>
              </a:rPr>
              <a:t>Duty to Implement Code of Practice</a:t>
            </a:r>
          </a:p>
        </p:txBody>
      </p:sp>
      <p:grpSp>
        <p:nvGrpSpPr>
          <p:cNvPr id="13" name="Group 12">
            <a:extLst>
              <a:ext uri="{FF2B5EF4-FFF2-40B4-BE49-F238E27FC236}">
                <a16:creationId xmlns:a16="http://schemas.microsoft.com/office/drawing/2014/main" id="{EDA248A4-3501-81C8-2AAD-8F76ECB166F5}"/>
              </a:ext>
            </a:extLst>
          </p:cNvPr>
          <p:cNvGrpSpPr/>
          <p:nvPr/>
        </p:nvGrpSpPr>
        <p:grpSpPr>
          <a:xfrm>
            <a:off x="1028700" y="3238500"/>
            <a:ext cx="16632235" cy="4681184"/>
            <a:chOff x="1028700" y="3238500"/>
            <a:chExt cx="16632235" cy="4681184"/>
          </a:xfrm>
        </p:grpSpPr>
        <p:sp>
          <p:nvSpPr>
            <p:cNvPr id="2" name="Freeform 2"/>
            <p:cNvSpPr/>
            <p:nvPr/>
          </p:nvSpPr>
          <p:spPr>
            <a:xfrm>
              <a:off x="1899184" y="3238500"/>
              <a:ext cx="2251782" cy="2251782"/>
            </a:xfrm>
            <a:custGeom>
              <a:avLst/>
              <a:gdLst/>
              <a:ahLst/>
              <a:cxnLst/>
              <a:rect l="l" t="t" r="r" b="b"/>
              <a:pathLst>
                <a:path w="2251782" h="2251782">
                  <a:moveTo>
                    <a:pt x="0" y="0"/>
                  </a:moveTo>
                  <a:lnTo>
                    <a:pt x="2251782" y="0"/>
                  </a:lnTo>
                  <a:lnTo>
                    <a:pt x="2251782" y="2251782"/>
                  </a:lnTo>
                  <a:lnTo>
                    <a:pt x="0" y="22517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MY"/>
            </a:p>
          </p:txBody>
        </p:sp>
        <p:sp>
          <p:nvSpPr>
            <p:cNvPr id="3" name="Freeform 3"/>
            <p:cNvSpPr/>
            <p:nvPr/>
          </p:nvSpPr>
          <p:spPr>
            <a:xfrm>
              <a:off x="8018109" y="3238500"/>
              <a:ext cx="2251782" cy="2251782"/>
            </a:xfrm>
            <a:custGeom>
              <a:avLst/>
              <a:gdLst/>
              <a:ahLst/>
              <a:cxnLst/>
              <a:rect l="l" t="t" r="r" b="b"/>
              <a:pathLst>
                <a:path w="2251782" h="2251782">
                  <a:moveTo>
                    <a:pt x="0" y="0"/>
                  </a:moveTo>
                  <a:lnTo>
                    <a:pt x="2251782" y="0"/>
                  </a:lnTo>
                  <a:lnTo>
                    <a:pt x="2251782" y="2251782"/>
                  </a:lnTo>
                  <a:lnTo>
                    <a:pt x="0" y="22517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MY"/>
            </a:p>
          </p:txBody>
        </p:sp>
        <p:sp>
          <p:nvSpPr>
            <p:cNvPr id="4" name="Freeform 4"/>
            <p:cNvSpPr/>
            <p:nvPr/>
          </p:nvSpPr>
          <p:spPr>
            <a:xfrm>
              <a:off x="13845569" y="3238500"/>
              <a:ext cx="2243338" cy="2251782"/>
            </a:xfrm>
            <a:custGeom>
              <a:avLst/>
              <a:gdLst/>
              <a:ahLst/>
              <a:cxnLst/>
              <a:rect l="l" t="t" r="r" b="b"/>
              <a:pathLst>
                <a:path w="2243338" h="2251782">
                  <a:moveTo>
                    <a:pt x="0" y="0"/>
                  </a:moveTo>
                  <a:lnTo>
                    <a:pt x="2243338" y="0"/>
                  </a:lnTo>
                  <a:lnTo>
                    <a:pt x="2243338" y="2251782"/>
                  </a:lnTo>
                  <a:lnTo>
                    <a:pt x="0" y="225178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MY"/>
            </a:p>
          </p:txBody>
        </p:sp>
        <p:sp>
          <p:nvSpPr>
            <p:cNvPr id="6" name="TextBox 6"/>
            <p:cNvSpPr txBox="1"/>
            <p:nvPr/>
          </p:nvSpPr>
          <p:spPr>
            <a:xfrm>
              <a:off x="1028700" y="5875619"/>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Core Message</a:t>
              </a:r>
            </a:p>
          </p:txBody>
        </p:sp>
        <p:sp>
          <p:nvSpPr>
            <p:cNvPr id="7" name="TextBox 7"/>
            <p:cNvSpPr txBox="1"/>
            <p:nvPr/>
          </p:nvSpPr>
          <p:spPr>
            <a:xfrm>
              <a:off x="1028700" y="6820499"/>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"Good enough" is dead. You must m</a:t>
              </a:r>
              <a:r>
                <a:rPr lang="en-US" sz="2100" u="none">
                  <a:solidFill>
                    <a:srgbClr val="FFFFFF"/>
                  </a:solidFill>
                  <a:latin typeface="Open Sans"/>
                  <a:ea typeface="Open Sans"/>
                  <a:cs typeface="Open Sans"/>
                  <a:sym typeface="Open Sans"/>
                </a:rPr>
                <a:t>eet the specific technical Code of Practice for your sector.</a:t>
              </a:r>
            </a:p>
          </p:txBody>
        </p:sp>
        <p:sp>
          <p:nvSpPr>
            <p:cNvPr id="8" name="TextBox 8"/>
            <p:cNvSpPr txBox="1"/>
            <p:nvPr/>
          </p:nvSpPr>
          <p:spPr>
            <a:xfrm>
              <a:off x="6851938" y="5875619"/>
              <a:ext cx="458412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Duty</a:t>
              </a:r>
            </a:p>
          </p:txBody>
        </p:sp>
        <p:sp>
          <p:nvSpPr>
            <p:cNvPr id="9" name="TextBox 9"/>
            <p:cNvSpPr txBox="1"/>
            <p:nvPr/>
          </p:nvSpPr>
          <p:spPr>
            <a:xfrm>
              <a:off x="6851938" y="6820499"/>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 An NCII entity shall implem</a:t>
              </a:r>
              <a:r>
                <a:rPr lang="en-US" sz="2100" u="none">
                  <a:solidFill>
                    <a:srgbClr val="FFFFFF"/>
                  </a:solidFill>
                  <a:latin typeface="Open Sans"/>
                  <a:ea typeface="Open Sans"/>
                  <a:cs typeface="Open Sans"/>
                  <a:sym typeface="Open Sans"/>
                </a:rPr>
                <a:t>ent the measures, standards, and processes specified in the Code of Practice.</a:t>
              </a:r>
            </a:p>
          </p:txBody>
        </p:sp>
        <p:sp>
          <p:nvSpPr>
            <p:cNvPr id="10" name="TextBox 10"/>
            <p:cNvSpPr txBox="1"/>
            <p:nvPr/>
          </p:nvSpPr>
          <p:spPr>
            <a:xfrm>
              <a:off x="12273540" y="5875619"/>
              <a:ext cx="5387395" cy="573405"/>
            </a:xfrm>
            <a:prstGeom prst="rect">
              <a:avLst/>
            </a:prstGeom>
          </p:spPr>
          <p:txBody>
            <a:bodyPr lIns="0" tIns="0" rIns="0" bIns="0" rtlCol="0" anchor="t">
              <a:spAutoFit/>
            </a:bodyPr>
            <a:lstStyle/>
            <a:p>
              <a:pPr marL="0" lvl="0" indent="0" algn="ctr">
                <a:lnSpc>
                  <a:spcPts val="4680"/>
                </a:lnSpc>
                <a:spcBef>
                  <a:spcPct val="0"/>
                </a:spcBef>
              </a:pPr>
              <a:r>
                <a:rPr lang="en-US" sz="3600" b="1">
                  <a:solidFill>
                    <a:srgbClr val="FFFFFF"/>
                  </a:solidFill>
                  <a:latin typeface="Open Sans Bold"/>
                  <a:ea typeface="Open Sans Bold"/>
                  <a:cs typeface="Open Sans Bold"/>
                  <a:sym typeface="Open Sans Bold"/>
                </a:rPr>
                <a:t>The Flexibility (Limited)</a:t>
              </a:r>
            </a:p>
          </p:txBody>
        </p:sp>
        <p:sp>
          <p:nvSpPr>
            <p:cNvPr id="11" name="TextBox 11"/>
            <p:cNvSpPr txBox="1"/>
            <p:nvPr/>
          </p:nvSpPr>
          <p:spPr>
            <a:xfrm>
              <a:off x="12675175" y="6820499"/>
              <a:ext cx="4584125" cy="1099185"/>
            </a:xfrm>
            <a:prstGeom prst="rect">
              <a:avLst/>
            </a:prstGeom>
          </p:spPr>
          <p:txBody>
            <a:bodyPr lIns="0" tIns="0" rIns="0" bIns="0" rtlCol="0" anchor="t">
              <a:spAutoFit/>
            </a:bodyPr>
            <a:lstStyle/>
            <a:p>
              <a:pPr marL="0" lvl="0" indent="0" algn="ctr">
                <a:lnSpc>
                  <a:spcPts val="2940"/>
                </a:lnSpc>
                <a:spcBef>
                  <a:spcPct val="0"/>
                </a:spcBef>
              </a:pPr>
              <a:r>
                <a:rPr lang="en-US" sz="2100">
                  <a:solidFill>
                    <a:srgbClr val="FFFFFF"/>
                  </a:solidFill>
                  <a:latin typeface="Open Sans"/>
                  <a:ea typeface="Open Sans"/>
                  <a:cs typeface="Open Sans"/>
                  <a:sym typeface="Open Sans"/>
                </a:rPr>
                <a:t>You can </a:t>
              </a:r>
              <a:r>
                <a:rPr lang="en-US" sz="2100" u="none">
                  <a:solidFill>
                    <a:srgbClr val="FFFFFF"/>
                  </a:solidFill>
                  <a:latin typeface="Open Sans"/>
                  <a:ea typeface="Open Sans"/>
                  <a:cs typeface="Open Sans"/>
                  <a:sym typeface="Open Sans"/>
                </a:rPr>
                <a:t>use alternative measures, but only if you prove they offer equal or higher protection.</a:t>
              </a:r>
            </a:p>
          </p:txBody>
        </p:sp>
      </p:grpSp>
      <p:sp>
        <p:nvSpPr>
          <p:cNvPr id="12" name="TextBox 12"/>
          <p:cNvSpPr txBox="1"/>
          <p:nvPr/>
        </p:nvSpPr>
        <p:spPr>
          <a:xfrm>
            <a:off x="2141577" y="8932617"/>
            <a:ext cx="14004846" cy="467436"/>
          </a:xfrm>
          <a:prstGeom prst="rect">
            <a:avLst/>
          </a:prstGeom>
        </p:spPr>
        <p:txBody>
          <a:bodyPr wrap="square" lIns="0" tIns="0" rIns="0" bIns="0" rtlCol="0" anchor="t">
            <a:spAutoFit/>
          </a:bodyPr>
          <a:lstStyle/>
          <a:p>
            <a:pPr algn="ctr">
              <a:lnSpc>
                <a:spcPts val="3900"/>
              </a:lnSpc>
              <a:spcBef>
                <a:spcPct val="0"/>
              </a:spcBef>
            </a:pPr>
            <a:r>
              <a:rPr lang="en-US" sz="3000" b="1" dirty="0">
                <a:solidFill>
                  <a:srgbClr val="FF3131"/>
                </a:solidFill>
                <a:latin typeface="Gotham Bold"/>
                <a:ea typeface="Gotham Bold"/>
                <a:cs typeface="Gotham Bold"/>
                <a:sym typeface="Gotham Bold"/>
              </a:rPr>
              <a:t>The Penalty: Non-compliance = RM 500,000 Fine + Up to 10 Years Jail.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TotalTime>
  <Words>1765</Words>
  <Application>Microsoft Office PowerPoint</Application>
  <PresentationFormat>Custom</PresentationFormat>
  <Paragraphs>244</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Gotham Bold</vt:lpstr>
      <vt:lpstr>Gotham</vt:lpstr>
      <vt:lpstr>Open Sans</vt:lpstr>
      <vt:lpstr>Calibri</vt:lpstr>
      <vt:lpstr>Open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MARIM-SCI : Managing the Chaos: Effective Response to Cyber Incidents</dc:title>
  <dc:creator>Neo</dc:creator>
  <cp:lastModifiedBy>Jeremiah Abraham [Cyberarmour]</cp:lastModifiedBy>
  <cp:revision>4</cp:revision>
  <dcterms:created xsi:type="dcterms:W3CDTF">2006-08-16T00:00:00Z</dcterms:created>
  <dcterms:modified xsi:type="dcterms:W3CDTF">2026-07-24T09:34:18Z</dcterms:modified>
  <dc:identifier>DAG5OJAEnKA</dc:identifier>
</cp:coreProperties>
</file>