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147482075" r:id="rId5"/>
    <p:sldId id="2147481929" r:id="rId6"/>
    <p:sldId id="2147482076" r:id="rId7"/>
    <p:sldId id="2147482081" r:id="rId8"/>
    <p:sldId id="2147482080" r:id="rId9"/>
    <p:sldId id="2147482078" r:id="rId10"/>
    <p:sldId id="2147482083" r:id="rId11"/>
    <p:sldId id="2147482086" r:id="rId12"/>
    <p:sldId id="2147482082" r:id="rId13"/>
    <p:sldId id="2147482085" r:id="rId14"/>
    <p:sldId id="289" r:id="rId15"/>
  </p:sldIdLst>
  <p:sldSz cx="12192000" cy="6858000"/>
  <p:notesSz cx="10234613" cy="7104063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Default Section" id="{1F57876F-A205-463F-9526-F2422AE99A37}">
          <p14:sldIdLst>
            <p14:sldId id="2147482075"/>
            <p14:sldId id="2147481929"/>
            <p14:sldId id="2147482076"/>
            <p14:sldId id="2147482081"/>
            <p14:sldId id="2147482080"/>
            <p14:sldId id="2147482078"/>
            <p14:sldId id="2147482083"/>
            <p14:sldId id="2147482086"/>
            <p14:sldId id="2147482082"/>
            <p14:sldId id="2147482085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5F9708-384A-9081-2680-B56CF2C60586}" name="Catherine Allison" initials="CA" userId="S::Catherine.Allison@controlrisks.com::332aa499-596c-477e-8273-9aec8289b140" providerId="AD"/>
  <p188:author id="{C97AAE0D-4DB6-5757-946A-8A5CFE54E3CE}" name="Ellie O’Rorke" initials="EO" userId="S::ellie.ororke@controlrisks.com::288b90b9-8bfd-46c0-817b-38037cc3eec6" providerId="AD"/>
  <p188:author id="{C2FC8D0F-18AA-9626-8431-B3FB4480C589}" name="Jim Fitzsimmons" initials="JF" userId="S::Jim.Fitzsimmons@controlrisks.com::7c74de3e-7793-4de9-ab89-5d3fc9688477" providerId="AD"/>
  <p188:author id="{EFF6DD10-1F21-64AB-27FD-C1A6343BFC5C}" name="Joseph Buckley" initials="JB" userId="S::Joseph.Buckley@controlrisks.com::b7bbda5a-dd34-4aa8-8abc-efdaffface82" providerId="AD"/>
  <p188:author id="{37D49711-FA57-1AB9-DA1F-232DC34CA8FB}" name="Arina Palchik" initials="AP" userId="S::arina.palchik@controlrisks.com::f667f251-0a10-47dc-a477-8c04c87d03b9" providerId="AD"/>
  <p188:author id="{2B0B0916-9C15-4C21-A2B0-E391C4AA0A5C}" name="Caitlin Egen" initials="CE" userId="S::caitlin.egen@controlrisks.com::b3253e0e-9a06-4486-bfc4-7d7450ea345e" providerId="AD"/>
  <p188:author id="{9BE8AB3E-8CBC-B8B6-3B76-7E1572AAEF69}" name="James Owen" initials="JO" userId="S::James.Owen@controlrisks.com::5e2b1b09-6a3c-4190-930f-eb313978bc9c" providerId="AD"/>
  <p188:author id="{A0F83346-14AB-D455-F6CB-6FB52DA11655}" name="Kai Lin Tay" initials="KT" userId="S::KaiLin.Tay@controlrisks.com::590c51e3-10c0-4879-91b9-74f3ee942744" providerId="AD"/>
  <p188:author id="{6BCAA447-F0B0-D993-CD6D-9F9F94C6874E}" name="Jim Fitzsimmons" initials="JF" userId="S::jim.fitzsimmons@controlrisks.com::7c74de3e-7793-4de9-ab89-5d3fc9688477" providerId="AD"/>
  <p188:author id="{D81EBAA3-F3E7-1270-9832-A800A9A5A8E2}" name="Arina Palchik" initials="AP" userId="S::Arina.Palchik@controlrisks.com::f667f251-0a10-47dc-a477-8c04c87d03b9" providerId="AD"/>
  <p188:author id="{817CD0AD-61AC-F080-E3EA-1173984A2315}" name="Anca Uta" initials="AU" userId="S::Anca.Uta@controlrisks.com::4d2bc622-377a-477c-b54d-07f56fc41708" providerId="AD"/>
  <p188:author id="{453E36BA-DFD1-3119-1475-59963FBF49E1}" name="Joseph Buckley" initials="JB" userId="S::joseph.buckley@controlrisks.com::b7bbda5a-dd34-4aa8-8abc-efdaffface82" providerId="AD"/>
  <p188:author id="{0B67EED2-0CE1-933F-4882-A738111BA90F}" name="Will Smith" initials="WS" userId="S::Will.Smith@controlrisks.com::9e8ed029-a799-4f12-b8cd-fd03c98ff074" providerId="AD"/>
  <p188:author id="{AF0C25D8-7A15-D1D2-5D15-3F06F69FBE82}" name="Ellie O’Rorke" initials="EO" userId="S::Ellie.ORorke@controlrisks.com::288b90b9-8bfd-46c0-817b-38037cc3eec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AEC1"/>
    <a:srgbClr val="053747"/>
    <a:srgbClr val="575756"/>
    <a:srgbClr val="22C3B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84" y="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8" d="100"/>
        <a:sy n="7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g Sinclair" userId="bc056a36-0c48-4dc3-99bc-89bb3c2cbf5b" providerId="ADAL" clId="{C8F4CB48-F8CA-40A8-86E4-732966F50D38}"/>
    <pc:docChg chg="custSel addSld modSld sldOrd modSection">
      <pc:chgData name="Greg Sinclair" userId="bc056a36-0c48-4dc3-99bc-89bb3c2cbf5b" providerId="ADAL" clId="{C8F4CB48-F8CA-40A8-86E4-732966F50D38}" dt="2026-07-19T11:54:46.010" v="65" actId="478"/>
      <pc:docMkLst>
        <pc:docMk/>
      </pc:docMkLst>
      <pc:sldChg chg="delSp modSp mod">
        <pc:chgData name="Greg Sinclair" userId="bc056a36-0c48-4dc3-99bc-89bb3c2cbf5b" providerId="ADAL" clId="{C8F4CB48-F8CA-40A8-86E4-732966F50D38}" dt="2026-07-19T11:54:35.221" v="64" actId="1035"/>
        <pc:sldMkLst>
          <pc:docMk/>
          <pc:sldMk cId="4078417794" sldId="2147482082"/>
        </pc:sldMkLst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11" creationId="{32DCE1D2-F324-E311-9224-F33473346330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23" creationId="{374BE71C-F0C3-5148-AE7D-806948588247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27" creationId="{726ECFD6-430D-A295-370E-7DFF8B82B5C0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35" creationId="{BB5AFDAF-E594-EBF2-1D6A-A2F20AAD4887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41" creationId="{AC3AC8B0-01B6-E451-F2A8-A64D76FFD336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50" creationId="{6813411F-0833-94DB-1DB1-DAFB22DA771B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54" creationId="{BA4B24CC-C796-FF8C-A7A3-ACD3E8708F32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58" creationId="{D0C3D0CB-9241-BC52-7D23-AB1B809AAB75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62" creationId="{04C1F1C8-C74C-9100-A6DF-9F8F2A20FB3A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66" creationId="{92F5003C-01D9-AE5E-34C9-E48BEC043A37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70" creationId="{4324BC89-B9C8-1814-719A-3851C47D83E5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73" creationId="{A8F8AEC5-1247-4D3E-1444-D24D01D01277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75" creationId="{50DA0BF7-B827-2A6D-00B9-68670CA24D5A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77" creationId="{7019C385-4FC5-9467-DF1E-70FE2B137497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79" creationId="{6378F594-09BC-0085-A9CC-44FAB69F1D52}"/>
          </ac:spMkLst>
        </pc:spChg>
        <pc:spChg chg="mod">
          <ac:chgData name="Greg Sinclair" userId="bc056a36-0c48-4dc3-99bc-89bb3c2cbf5b" providerId="ADAL" clId="{C8F4CB48-F8CA-40A8-86E4-732966F50D38}" dt="2026-07-19T11:54:35.221" v="64" actId="1035"/>
          <ac:spMkLst>
            <pc:docMk/>
            <pc:sldMk cId="4078417794" sldId="2147482082"/>
            <ac:spMk id="81" creationId="{D739A0EF-8790-CB11-1C08-E1436BC14717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88" creationId="{4FB3795F-1B27-543E-0E26-5C2BBAD4CD67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89" creationId="{F9BAF313-97A7-9476-96D1-BA7F17B100D3}"/>
          </ac:spMkLst>
        </pc:spChg>
        <pc:spChg chg="del">
          <ac:chgData name="Greg Sinclair" userId="bc056a36-0c48-4dc3-99bc-89bb3c2cbf5b" providerId="ADAL" clId="{C8F4CB48-F8CA-40A8-86E4-732966F50D38}" dt="2026-07-19T11:54:27.964" v="24" actId="478"/>
          <ac:spMkLst>
            <pc:docMk/>
            <pc:sldMk cId="4078417794" sldId="2147482082"/>
            <ac:spMk id="90" creationId="{0E2F2EA5-6E49-422C-97EA-DB51F3D424EB}"/>
          </ac:spMkLst>
        </pc:spChg>
      </pc:sldChg>
      <pc:sldChg chg="delSp modSp add mod ord">
        <pc:chgData name="Greg Sinclair" userId="bc056a36-0c48-4dc3-99bc-89bb3c2cbf5b" providerId="ADAL" clId="{C8F4CB48-F8CA-40A8-86E4-732966F50D38}" dt="2026-07-19T11:54:46.010" v="65" actId="478"/>
        <pc:sldMkLst>
          <pc:docMk/>
          <pc:sldMk cId="1978752317" sldId="2147482086"/>
        </pc:sldMkLst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11" creationId="{B0B9DC80-552E-DFCB-A72D-B92222F17EC9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15" creationId="{EEF88245-2B3E-DD72-D14A-08E734127C0E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23" creationId="{0FDD7D9B-8E2C-6C7B-182B-2DE42A8E2FF6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35" creationId="{8086460D-0412-4C95-12D2-5DEA485ED9B4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41" creationId="{5E65D539-3926-89D2-A781-94934EFD8C30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50" creationId="{69D8D9E2-2C50-E2FC-2226-2BC761A9E4E1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58" creationId="{D792A822-4ED5-814D-5E04-336FDE22134D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62" creationId="{4D1C068F-9EFF-E63E-7933-3F808D9C5DDE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66" creationId="{7EFA4472-CAB0-37D2-3383-708F4CF6E9CF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70" creationId="{A95622AE-6680-7F27-3CE4-EC13DFA2554E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73" creationId="{1376F1FC-7E8A-DA69-5F8A-DB6A6B2EF2E9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75" creationId="{4D829B5B-9517-75FE-FA59-0A490A3FA8B3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77" creationId="{852E40D6-981B-8EE9-1B83-2CC579AD5069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79" creationId="{BFCE73FD-F40A-376B-7E1D-1C824FC0B95D}"/>
          </ac:spMkLst>
        </pc:spChg>
        <pc:spChg chg="del">
          <ac:chgData name="Greg Sinclair" userId="bc056a36-0c48-4dc3-99bc-89bb3c2cbf5b" providerId="ADAL" clId="{C8F4CB48-F8CA-40A8-86E4-732966F50D38}" dt="2026-07-19T11:54:05.797" v="1" actId="478"/>
          <ac:spMkLst>
            <pc:docMk/>
            <pc:sldMk cId="1978752317" sldId="2147482086"/>
            <ac:spMk id="81" creationId="{FD12E276-008B-1BA9-A2BB-45717C7F8CA6}"/>
          </ac:spMkLst>
        </pc:spChg>
        <pc:spChg chg="del">
          <ac:chgData name="Greg Sinclair" userId="bc056a36-0c48-4dc3-99bc-89bb3c2cbf5b" providerId="ADAL" clId="{C8F4CB48-F8CA-40A8-86E4-732966F50D38}" dt="2026-07-19T11:54:46.010" v="65" actId="478"/>
          <ac:spMkLst>
            <pc:docMk/>
            <pc:sldMk cId="1978752317" sldId="2147482086"/>
            <ac:spMk id="83" creationId="{2E5F83BC-C272-5E5A-6260-228BF5B2F63F}"/>
          </ac:spMkLst>
        </pc:spChg>
        <pc:spChg chg="del">
          <ac:chgData name="Greg Sinclair" userId="bc056a36-0c48-4dc3-99bc-89bb3c2cbf5b" providerId="ADAL" clId="{C8F4CB48-F8CA-40A8-86E4-732966F50D38}" dt="2026-07-19T11:54:46.010" v="65" actId="478"/>
          <ac:spMkLst>
            <pc:docMk/>
            <pc:sldMk cId="1978752317" sldId="2147482086"/>
            <ac:spMk id="87" creationId="{E0306FBC-158C-3404-EBDA-2FEF56115298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88" creationId="{BC275F0A-7022-193D-C668-CD5BD808F7BF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89" creationId="{379301B8-F0C6-8368-9D56-80A9BA85BB68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90" creationId="{664F586B-9642-1238-E595-6AFBF022706E}"/>
          </ac:spMkLst>
        </pc:spChg>
        <pc:spChg chg="mod">
          <ac:chgData name="Greg Sinclair" userId="bc056a36-0c48-4dc3-99bc-89bb3c2cbf5b" providerId="ADAL" clId="{C8F4CB48-F8CA-40A8-86E4-732966F50D38}" dt="2026-07-19T11:54:11.849" v="21" actId="1036"/>
          <ac:spMkLst>
            <pc:docMk/>
            <pc:sldMk cId="1978752317" sldId="2147482086"/>
            <ac:spMk id="91" creationId="{21801A96-B353-121E-54E3-07DFA616528A}"/>
          </ac:spMkLst>
        </pc:spChg>
        <pc:picChg chg="del">
          <ac:chgData name="Greg Sinclair" userId="bc056a36-0c48-4dc3-99bc-89bb3c2cbf5b" providerId="ADAL" clId="{C8F4CB48-F8CA-40A8-86E4-732966F50D38}" dt="2026-07-19T11:54:46.010" v="65" actId="478"/>
          <ac:picMkLst>
            <pc:docMk/>
            <pc:sldMk cId="1978752317" sldId="2147482086"/>
            <ac:picMk id="85" creationId="{FF40C3D9-090D-3754-2847-61029E5BBBF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0A0732-1BF0-7451-80FE-478DA95576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8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640F6A-4332-6617-5A13-42129AAB3F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796949" y="0"/>
            <a:ext cx="4434999" cy="3568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4C460-066C-41DD-BD13-B7EBDE9B7882}" type="datetimeFigureOut">
              <a:rPr lang="en-GB" smtClean="0"/>
              <a:t>19/07/2026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C9645-982E-5136-C67A-17FB947A46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747216"/>
            <a:ext cx="4434999" cy="3568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9282EA-9CE2-06A9-E9A2-16B8A1A8DE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96949" y="6747216"/>
            <a:ext cx="4434999" cy="3568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20DED-5A94-43BC-BC9F-387CFB0B1D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9760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8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6949" y="0"/>
            <a:ext cx="4434999" cy="3568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E65DA-90A7-9547-8EA0-9AFBB7BF65E2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2437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462" y="3418831"/>
            <a:ext cx="8187690" cy="279722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7216"/>
            <a:ext cx="4434999" cy="3568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6949" y="6747216"/>
            <a:ext cx="4434999" cy="3568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04E65-658D-8042-99FB-63880D633F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035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rgbClr val="07AE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57575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07AE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57575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 dirty="0"/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4720B5D2-B136-F61D-63EF-8A39C7167AE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87276" y="6304079"/>
            <a:ext cx="226695" cy="160654"/>
          </a:xfrm>
          <a:prstGeom prst="rect">
            <a:avLst/>
          </a:prstGeom>
        </p:spPr>
        <p:txBody>
          <a:bodyPr lIns="0" tIns="0" rIns="0" bIns="0"/>
          <a:lstStyle>
            <a:lvl1pPr>
              <a:defRPr sz="950" b="1" i="0">
                <a:solidFill>
                  <a:srgbClr val="003D5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2433EAAA-4CF5-AC9F-054A-95393C1476FC}"/>
              </a:ext>
            </a:extLst>
          </p:cNvPr>
          <p:cNvSpPr txBox="1">
            <a:spLocks/>
          </p:cNvSpPr>
          <p:nvPr userDrawn="1"/>
        </p:nvSpPr>
        <p:spPr>
          <a:xfrm>
            <a:off x="11739676" y="6456479"/>
            <a:ext cx="226695" cy="160654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950" b="1" i="0">
                <a:solidFill>
                  <a:srgbClr val="003D50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10"/>
              </a:spcBef>
            </a:pPr>
            <a:fld id="{81D60167-4931-47E6-BA6A-407CBD079E47}" type="slidenum">
              <a:rPr lang="en-GB" spc="-25" smtClean="0"/>
              <a:pPr marL="38100">
                <a:spcBef>
                  <a:spcPts val="10"/>
                </a:spcBef>
              </a:pPr>
              <a:t>‹#›</a:t>
            </a:fld>
            <a:endParaRPr lang="en-GB"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07AE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07AE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1587276" y="6304079"/>
            <a:ext cx="226695" cy="160654"/>
          </a:xfrm>
          <a:prstGeom prst="rect">
            <a:avLst/>
          </a:prstGeom>
        </p:spPr>
        <p:txBody>
          <a:bodyPr lIns="0" tIns="0" rIns="0" bIns="0"/>
          <a:lstStyle>
            <a:lvl1pPr>
              <a:defRPr sz="950" b="1" i="0">
                <a:solidFill>
                  <a:srgbClr val="003D5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F0E6A2FC-B020-EF19-DCE8-62893D9CC5D9}"/>
              </a:ext>
            </a:extLst>
          </p:cNvPr>
          <p:cNvSpPr txBox="1">
            <a:spLocks/>
          </p:cNvSpPr>
          <p:nvPr userDrawn="1"/>
        </p:nvSpPr>
        <p:spPr>
          <a:xfrm>
            <a:off x="11739676" y="6456479"/>
            <a:ext cx="226695" cy="160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>
              <a:defRPr sz="950" b="1" i="0">
                <a:solidFill>
                  <a:srgbClr val="003D50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10"/>
              </a:spcBef>
            </a:pPr>
            <a:fld id="{81D60167-4931-47E6-BA6A-407CBD079E47}" type="slidenum">
              <a:rPr lang="en-GB" spc="-25" smtClean="0"/>
              <a:pPr marL="38100">
                <a:spcBef>
                  <a:spcPts val="10"/>
                </a:spcBef>
              </a:pPr>
              <a:t>‹#›</a:t>
            </a:fld>
            <a:endParaRPr lang="en-GB" spc="-25" dirty="0"/>
          </a:p>
        </p:txBody>
      </p:sp>
      <p:sp>
        <p:nvSpPr>
          <p:cNvPr id="7" name="object 27">
            <a:extLst>
              <a:ext uri="{FF2B5EF4-FFF2-40B4-BE49-F238E27FC236}">
                <a16:creationId xmlns:a16="http://schemas.microsoft.com/office/drawing/2014/main" id="{D2EAA984-8A7C-53DD-6426-0DB65E2B614C}"/>
              </a:ext>
            </a:extLst>
          </p:cNvPr>
          <p:cNvSpPr txBox="1"/>
          <p:nvPr userDrawn="1"/>
        </p:nvSpPr>
        <p:spPr>
          <a:xfrm>
            <a:off x="419299" y="6358870"/>
            <a:ext cx="797877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Copyright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lang="en-US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2025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©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Control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Risks</a:t>
            </a:r>
            <a:r>
              <a:rPr kumimoji="0" lang="en-US" sz="700" b="0" i="0" u="none" strike="noStrike" kern="0" cap="none" spc="-1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Pacific Ltd.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rgbClr val="053747"/>
              </a:solidFill>
              <a:effectLst/>
              <a:uLnTx/>
              <a:uFillTx/>
              <a:latin typeface="Aptos" panose="020B0004020202020204" pitchFamily="34" charset="0"/>
              <a:cs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 dirty="0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9BCF87E2-B5D8-81DE-AC21-38C179435BB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87276" y="6304079"/>
            <a:ext cx="226695" cy="160654"/>
          </a:xfrm>
          <a:prstGeom prst="rect">
            <a:avLst/>
          </a:prstGeom>
        </p:spPr>
        <p:txBody>
          <a:bodyPr lIns="0" tIns="0" rIns="0" bIns="0"/>
          <a:lstStyle>
            <a:lvl1pPr>
              <a:defRPr sz="950" b="1" i="0">
                <a:solidFill>
                  <a:srgbClr val="003D5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  <p:sp>
        <p:nvSpPr>
          <p:cNvPr id="4" name="object 27">
            <a:extLst>
              <a:ext uri="{FF2B5EF4-FFF2-40B4-BE49-F238E27FC236}">
                <a16:creationId xmlns:a16="http://schemas.microsoft.com/office/drawing/2014/main" id="{AC68F772-F763-F4B4-0AC5-2FE46F8EF0DB}"/>
              </a:ext>
            </a:extLst>
          </p:cNvPr>
          <p:cNvSpPr txBox="1"/>
          <p:nvPr userDrawn="1"/>
        </p:nvSpPr>
        <p:spPr>
          <a:xfrm>
            <a:off x="419299" y="6358870"/>
            <a:ext cx="797877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Copyright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lang="en-US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2025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©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Control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Risks</a:t>
            </a:r>
            <a:r>
              <a:rPr kumimoji="0" lang="en-US" sz="700" b="0" i="0" u="none" strike="noStrike" kern="0" cap="none" spc="-1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Pacific Ltd.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rgbClr val="053747"/>
              </a:solidFill>
              <a:effectLst/>
              <a:uLnTx/>
              <a:uFillTx/>
              <a:latin typeface="Aptos" panose="020B0004020202020204" pitchFamily="34" charset="0"/>
              <a:cs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"/>
          <p:cNvSpPr>
            <a:spLocks noGrp="1"/>
          </p:cNvSpPr>
          <p:nvPr>
            <p:ph idx="1"/>
          </p:nvPr>
        </p:nvSpPr>
        <p:spPr bwMode="gray">
          <a:xfrm>
            <a:off x="382006" y="1817472"/>
            <a:ext cx="11418377" cy="1292662"/>
          </a:xfrm>
        </p:spPr>
        <p:txBody>
          <a:bodyPr/>
          <a:lstStyle>
            <a:lvl1pPr>
              <a:defRPr>
                <a:latin typeface="Aptos" panose="020B00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ptos" panose="020B00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ptos" panose="020B00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ptos" panose="020B00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ptos" panose="020B00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tsLYN" hidden="1"/>
          <p:cNvSpPr/>
          <p:nvPr userDrawn="1"/>
        </p:nvSpPr>
        <p:spPr bwMode="gray">
          <a:xfrm>
            <a:off x="-650079" y="-15311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sz="100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Title and Content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4AC305D-6DAA-4C51-8E05-292C7930C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541" y="1077733"/>
            <a:ext cx="11428919" cy="446276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B19FF46E-8FC8-D225-E1EA-DC366B93F904}"/>
              </a:ext>
            </a:extLst>
          </p:cNvPr>
          <p:cNvSpPr txBox="1"/>
          <p:nvPr userDrawn="1"/>
        </p:nvSpPr>
        <p:spPr>
          <a:xfrm>
            <a:off x="419298" y="373011"/>
            <a:ext cx="2571551" cy="31803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900" b="1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Digital</a:t>
            </a:r>
            <a:r>
              <a:rPr sz="900" b="1" spc="55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 </a:t>
            </a:r>
            <a:r>
              <a:rPr sz="900" b="1" spc="-1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Risks</a:t>
            </a:r>
            <a:endParaRPr sz="900" dirty="0">
              <a:solidFill>
                <a:srgbClr val="053747"/>
              </a:solidFill>
              <a:latin typeface="Aptos" panose="020B0004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Assess,</a:t>
            </a:r>
            <a:r>
              <a:rPr sz="900" spc="1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 </a:t>
            </a:r>
            <a:r>
              <a:rPr sz="90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manage</a:t>
            </a:r>
            <a:r>
              <a:rPr sz="900" spc="15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 </a:t>
            </a:r>
            <a:r>
              <a:rPr sz="90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and</a:t>
            </a:r>
            <a:r>
              <a:rPr sz="900" spc="15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 </a:t>
            </a:r>
            <a:r>
              <a:rPr sz="90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respond</a:t>
            </a:r>
            <a:r>
              <a:rPr sz="900" spc="15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 </a:t>
            </a:r>
            <a:r>
              <a:rPr sz="90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to</a:t>
            </a:r>
            <a:r>
              <a:rPr sz="900" spc="1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 </a:t>
            </a:r>
            <a:r>
              <a:rPr sz="900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digital</a:t>
            </a:r>
            <a:r>
              <a:rPr sz="900" spc="15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 </a:t>
            </a:r>
            <a:r>
              <a:rPr lang="en-US" sz="900" spc="15" dirty="0">
                <a:solidFill>
                  <a:srgbClr val="053747"/>
                </a:solidFill>
                <a:latin typeface="Aptos" panose="020B0004020202020204" pitchFamily="34" charset="0"/>
                <a:cs typeface="Arial"/>
              </a:rPr>
              <a:t>risks</a:t>
            </a:r>
            <a:endParaRPr sz="900" dirty="0">
              <a:latin typeface="Aptos" panose="020B0004020202020204" pitchFamily="34" charset="0"/>
              <a:cs typeface="Arial"/>
            </a:endParaRPr>
          </a:p>
        </p:txBody>
      </p:sp>
      <p:sp>
        <p:nvSpPr>
          <p:cNvPr id="5" name="object 153">
            <a:extLst>
              <a:ext uri="{FF2B5EF4-FFF2-40B4-BE49-F238E27FC236}">
                <a16:creationId xmlns:a16="http://schemas.microsoft.com/office/drawing/2014/main" id="{6267D40D-C594-5D14-218E-2C7E542C911F}"/>
              </a:ext>
            </a:extLst>
          </p:cNvPr>
          <p:cNvSpPr/>
          <p:nvPr userDrawn="1"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ptos" panose="020B0004020202020204" pitchFamily="34" charset="0"/>
            </a:endParaRPr>
          </a:p>
        </p:txBody>
      </p:sp>
      <p:sp>
        <p:nvSpPr>
          <p:cNvPr id="7" name="object 155">
            <a:extLst>
              <a:ext uri="{FF2B5EF4-FFF2-40B4-BE49-F238E27FC236}">
                <a16:creationId xmlns:a16="http://schemas.microsoft.com/office/drawing/2014/main" id="{E435105A-009E-8722-08D2-00DC7A90B0BC}"/>
              </a:ext>
            </a:extLst>
          </p:cNvPr>
          <p:cNvSpPr/>
          <p:nvPr userDrawn="1"/>
        </p:nvSpPr>
        <p:spPr>
          <a:xfrm>
            <a:off x="431999" y="6211587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endParaRPr dirty="0">
              <a:latin typeface="Aptos" panose="020B0004020202020204" pitchFamily="34" charset="0"/>
            </a:endParaRPr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B879E18C-AF6E-B9D4-4F4E-C97FF8988E1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87276" y="6304079"/>
            <a:ext cx="226695" cy="160654"/>
          </a:xfrm>
          <a:prstGeom prst="rect">
            <a:avLst/>
          </a:prstGeom>
        </p:spPr>
        <p:txBody>
          <a:bodyPr lIns="0" tIns="0" rIns="0" bIns="0"/>
          <a:lstStyle>
            <a:lvl1pPr>
              <a:defRPr sz="950" b="1" i="0">
                <a:solidFill>
                  <a:srgbClr val="003D50"/>
                </a:solidFill>
                <a:latin typeface="Aptos" panose="020B0004020202020204" pitchFamily="34" charset="0"/>
                <a:cs typeface="Arial"/>
              </a:defRPr>
            </a:lvl1pPr>
          </a:lstStyle>
          <a:p>
            <a:pPr marL="38100">
              <a:spcBef>
                <a:spcPts val="10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0"/>
                </a:spcBef>
              </a:pPr>
              <a:t>‹#›</a:t>
            </a:fld>
            <a:endParaRPr lang="en-US" spc="-25" dirty="0"/>
          </a:p>
        </p:txBody>
      </p:sp>
      <p:sp>
        <p:nvSpPr>
          <p:cNvPr id="8" name="object 27">
            <a:extLst>
              <a:ext uri="{FF2B5EF4-FFF2-40B4-BE49-F238E27FC236}">
                <a16:creationId xmlns:a16="http://schemas.microsoft.com/office/drawing/2014/main" id="{15DB9F3E-1888-BC1E-738C-A3C2B2D4674C}"/>
              </a:ext>
            </a:extLst>
          </p:cNvPr>
          <p:cNvSpPr txBox="1"/>
          <p:nvPr userDrawn="1"/>
        </p:nvSpPr>
        <p:spPr>
          <a:xfrm>
            <a:off x="419299" y="6358870"/>
            <a:ext cx="797877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Copyright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lang="en-US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2025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©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Control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Risks</a:t>
            </a:r>
            <a:r>
              <a:rPr kumimoji="0" lang="en-US" sz="700" b="0" i="0" u="none" strike="noStrike" kern="0" cap="none" spc="-1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Pacific Ltd.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rgbClr val="053747"/>
              </a:solidFill>
              <a:effectLst/>
              <a:uLnTx/>
              <a:uFillTx/>
              <a:latin typeface="Aptos" panose="020B0004020202020204" pitchFamily="34" charset="0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9092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tsLYN" hidden="1"/>
          <p:cNvSpPr/>
          <p:nvPr userDrawn="1"/>
        </p:nvSpPr>
        <p:spPr bwMode="gray">
          <a:xfrm>
            <a:off x="84379" y="-296096"/>
            <a:ext cx="183474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100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CV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 bwMode="gray">
          <a:xfrm>
            <a:off x="4342357" y="2580025"/>
            <a:ext cx="7468104" cy="34614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"/>
          <p:cNvCxnSpPr>
            <a:cxnSpLocks/>
          </p:cNvCxnSpPr>
          <p:nvPr userDrawn="1"/>
        </p:nvCxnSpPr>
        <p:spPr bwMode="gray">
          <a:xfrm>
            <a:off x="4110881" y="2579311"/>
            <a:ext cx="0" cy="3462123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ddress Placeholder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69495" y="5573386"/>
            <a:ext cx="3225092" cy="469544"/>
          </a:xfrm>
        </p:spPr>
        <p:txBody>
          <a:bodyPr/>
          <a:lstStyle>
            <a:lvl1pPr>
              <a:spcBef>
                <a:spcPts val="0"/>
              </a:spcBef>
              <a:defRPr sz="1270" b="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GB"/>
              <a:t>Insert address</a:t>
            </a:r>
          </a:p>
        </p:txBody>
      </p:sp>
      <p:sp>
        <p:nvSpPr>
          <p:cNvPr id="11" name="Home_Icon"/>
          <p:cNvSpPr>
            <a:spLocks noChangeAspect="1" noEditPoints="1"/>
          </p:cNvSpPr>
          <p:nvPr userDrawn="1"/>
        </p:nvSpPr>
        <p:spPr bwMode="gray">
          <a:xfrm>
            <a:off x="409566" y="5572782"/>
            <a:ext cx="158862" cy="178429"/>
          </a:xfrm>
          <a:custGeom>
            <a:avLst/>
            <a:gdLst>
              <a:gd name="T0" fmla="*/ 1473 w 1473"/>
              <a:gd name="T1" fmla="*/ 1654 h 1654"/>
              <a:gd name="T2" fmla="*/ 884 w 1473"/>
              <a:gd name="T3" fmla="*/ 1654 h 1654"/>
              <a:gd name="T4" fmla="*/ 884 w 1473"/>
              <a:gd name="T5" fmla="*/ 1091 h 1654"/>
              <a:gd name="T6" fmla="*/ 553 w 1473"/>
              <a:gd name="T7" fmla="*/ 1091 h 1654"/>
              <a:gd name="T8" fmla="*/ 553 w 1473"/>
              <a:gd name="T9" fmla="*/ 1654 h 1654"/>
              <a:gd name="T10" fmla="*/ 0 w 1473"/>
              <a:gd name="T11" fmla="*/ 1654 h 1654"/>
              <a:gd name="T12" fmla="*/ 0 w 1473"/>
              <a:gd name="T13" fmla="*/ 704 h 1654"/>
              <a:gd name="T14" fmla="*/ 0 w 1473"/>
              <a:gd name="T15" fmla="*/ 704 h 1654"/>
              <a:gd name="T16" fmla="*/ 737 w 1473"/>
              <a:gd name="T17" fmla="*/ 0 h 1654"/>
              <a:gd name="T18" fmla="*/ 1473 w 1473"/>
              <a:gd name="T19" fmla="*/ 704 h 1654"/>
              <a:gd name="T20" fmla="*/ 1473 w 1473"/>
              <a:gd name="T21" fmla="*/ 1654 h 1654"/>
              <a:gd name="T22" fmla="*/ 957 w 1473"/>
              <a:gd name="T23" fmla="*/ 1584 h 1654"/>
              <a:gd name="T24" fmla="*/ 1399 w 1473"/>
              <a:gd name="T25" fmla="*/ 1584 h 1654"/>
              <a:gd name="T26" fmla="*/ 1399 w 1473"/>
              <a:gd name="T27" fmla="*/ 739 h 1654"/>
              <a:gd name="T28" fmla="*/ 737 w 1473"/>
              <a:gd name="T29" fmla="*/ 105 h 1654"/>
              <a:gd name="T30" fmla="*/ 74 w 1473"/>
              <a:gd name="T31" fmla="*/ 739 h 1654"/>
              <a:gd name="T32" fmla="*/ 74 w 1473"/>
              <a:gd name="T33" fmla="*/ 1584 h 1654"/>
              <a:gd name="T34" fmla="*/ 479 w 1473"/>
              <a:gd name="T35" fmla="*/ 1584 h 1654"/>
              <a:gd name="T36" fmla="*/ 479 w 1473"/>
              <a:gd name="T37" fmla="*/ 1021 h 1654"/>
              <a:gd name="T38" fmla="*/ 957 w 1473"/>
              <a:gd name="T39" fmla="*/ 1021 h 1654"/>
              <a:gd name="T40" fmla="*/ 957 w 1473"/>
              <a:gd name="T41" fmla="*/ 1584 h 1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73" h="1654">
                <a:moveTo>
                  <a:pt x="1473" y="1654"/>
                </a:moveTo>
                <a:lnTo>
                  <a:pt x="884" y="1654"/>
                </a:lnTo>
                <a:lnTo>
                  <a:pt x="884" y="1091"/>
                </a:lnTo>
                <a:lnTo>
                  <a:pt x="553" y="1091"/>
                </a:lnTo>
                <a:lnTo>
                  <a:pt x="553" y="1654"/>
                </a:lnTo>
                <a:lnTo>
                  <a:pt x="0" y="1654"/>
                </a:lnTo>
                <a:lnTo>
                  <a:pt x="0" y="704"/>
                </a:lnTo>
                <a:lnTo>
                  <a:pt x="0" y="704"/>
                </a:lnTo>
                <a:lnTo>
                  <a:pt x="737" y="0"/>
                </a:lnTo>
                <a:lnTo>
                  <a:pt x="1473" y="704"/>
                </a:lnTo>
                <a:lnTo>
                  <a:pt x="1473" y="1654"/>
                </a:lnTo>
                <a:close/>
                <a:moveTo>
                  <a:pt x="957" y="1584"/>
                </a:moveTo>
                <a:lnTo>
                  <a:pt x="1399" y="1584"/>
                </a:lnTo>
                <a:lnTo>
                  <a:pt x="1399" y="739"/>
                </a:lnTo>
                <a:lnTo>
                  <a:pt x="737" y="105"/>
                </a:lnTo>
                <a:lnTo>
                  <a:pt x="74" y="739"/>
                </a:lnTo>
                <a:lnTo>
                  <a:pt x="74" y="1584"/>
                </a:lnTo>
                <a:lnTo>
                  <a:pt x="479" y="1584"/>
                </a:lnTo>
                <a:lnTo>
                  <a:pt x="479" y="1021"/>
                </a:lnTo>
                <a:lnTo>
                  <a:pt x="957" y="1021"/>
                </a:lnTo>
                <a:lnTo>
                  <a:pt x="957" y="15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en-GB" sz="1270" dirty="0">
              <a:solidFill>
                <a:schemeClr val="tx2"/>
              </a:solidFill>
            </a:endParaRPr>
          </a:p>
        </p:txBody>
      </p:sp>
      <p:sp>
        <p:nvSpPr>
          <p:cNvPr id="14" name="Contact Placeholder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669495" y="5308397"/>
            <a:ext cx="3225092" cy="195951"/>
          </a:xfrm>
        </p:spPr>
        <p:txBody>
          <a:bodyPr/>
          <a:lstStyle>
            <a:lvl1pPr>
              <a:spcBef>
                <a:spcPts val="0"/>
              </a:spcBef>
              <a:defRPr sz="1270" b="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GB"/>
              <a:t>Insert contact number</a:t>
            </a:r>
          </a:p>
        </p:txBody>
      </p:sp>
      <p:sp>
        <p:nvSpPr>
          <p:cNvPr id="10" name="Phone_Icon"/>
          <p:cNvSpPr>
            <a:spLocks noChangeAspect="1" noEditPoints="1"/>
          </p:cNvSpPr>
          <p:nvPr userDrawn="1"/>
        </p:nvSpPr>
        <p:spPr bwMode="gray">
          <a:xfrm>
            <a:off x="400629" y="5309234"/>
            <a:ext cx="185077" cy="170786"/>
          </a:xfrm>
          <a:custGeom>
            <a:avLst/>
            <a:gdLst>
              <a:gd name="T0" fmla="*/ 1293 w 1897"/>
              <a:gd name="T1" fmla="*/ 1748 h 1748"/>
              <a:gd name="T2" fmla="*/ 1213 w 1897"/>
              <a:gd name="T3" fmla="*/ 1742 h 1748"/>
              <a:gd name="T4" fmla="*/ 636 w 1897"/>
              <a:gd name="T5" fmla="*/ 1400 h 1748"/>
              <a:gd name="T6" fmla="*/ 402 w 1897"/>
              <a:gd name="T7" fmla="*/ 1182 h 1748"/>
              <a:gd name="T8" fmla="*/ 34 w 1897"/>
              <a:gd name="T9" fmla="*/ 643 h 1748"/>
              <a:gd name="T10" fmla="*/ 270 w 1897"/>
              <a:gd name="T11" fmla="*/ 98 h 1748"/>
              <a:gd name="T12" fmla="*/ 398 w 1897"/>
              <a:gd name="T13" fmla="*/ 19 h 1748"/>
              <a:gd name="T14" fmla="*/ 589 w 1897"/>
              <a:gd name="T15" fmla="*/ 68 h 1748"/>
              <a:gd name="T16" fmla="*/ 776 w 1897"/>
              <a:gd name="T17" fmla="*/ 295 h 1748"/>
              <a:gd name="T18" fmla="*/ 818 w 1897"/>
              <a:gd name="T19" fmla="*/ 346 h 1748"/>
              <a:gd name="T20" fmla="*/ 846 w 1897"/>
              <a:gd name="T21" fmla="*/ 514 h 1748"/>
              <a:gd name="T22" fmla="*/ 771 w 1897"/>
              <a:gd name="T23" fmla="*/ 608 h 1748"/>
              <a:gd name="T24" fmla="*/ 691 w 1897"/>
              <a:gd name="T25" fmla="*/ 756 h 1748"/>
              <a:gd name="T26" fmla="*/ 772 w 1897"/>
              <a:gd name="T27" fmla="*/ 891 h 1748"/>
              <a:gd name="T28" fmla="*/ 940 w 1897"/>
              <a:gd name="T29" fmla="*/ 1048 h 1748"/>
              <a:gd name="T30" fmla="*/ 1089 w 1897"/>
              <a:gd name="T31" fmla="*/ 1125 h 1748"/>
              <a:gd name="T32" fmla="*/ 1250 w 1897"/>
              <a:gd name="T33" fmla="*/ 1050 h 1748"/>
              <a:gd name="T34" fmla="*/ 1352 w 1897"/>
              <a:gd name="T35" fmla="*/ 979 h 1748"/>
              <a:gd name="T36" fmla="*/ 1520 w 1897"/>
              <a:gd name="T37" fmla="*/ 1002 h 1748"/>
              <a:gd name="T38" fmla="*/ 1590 w 1897"/>
              <a:gd name="T39" fmla="*/ 1051 h 1748"/>
              <a:gd name="T40" fmla="*/ 1820 w 1897"/>
              <a:gd name="T41" fmla="*/ 1215 h 1748"/>
              <a:gd name="T42" fmla="*/ 1877 w 1897"/>
              <a:gd name="T43" fmla="*/ 1402 h 1748"/>
              <a:gd name="T44" fmla="*/ 1791 w 1897"/>
              <a:gd name="T45" fmla="*/ 1524 h 1748"/>
              <a:gd name="T46" fmla="*/ 1293 w 1897"/>
              <a:gd name="T47" fmla="*/ 1748 h 1748"/>
              <a:gd name="T48" fmla="*/ 450 w 1897"/>
              <a:gd name="T49" fmla="*/ 90 h 1748"/>
              <a:gd name="T50" fmla="*/ 420 w 1897"/>
              <a:gd name="T51" fmla="*/ 94 h 1748"/>
              <a:gd name="T52" fmla="*/ 322 w 1897"/>
              <a:gd name="T53" fmla="*/ 156 h 1748"/>
              <a:gd name="T54" fmla="*/ 111 w 1897"/>
              <a:gd name="T55" fmla="*/ 629 h 1748"/>
              <a:gd name="T56" fmla="*/ 455 w 1897"/>
              <a:gd name="T57" fmla="*/ 1125 h 1748"/>
              <a:gd name="T58" fmla="*/ 689 w 1897"/>
              <a:gd name="T59" fmla="*/ 1343 h 1748"/>
              <a:gd name="T60" fmla="*/ 1225 w 1897"/>
              <a:gd name="T61" fmla="*/ 1665 h 1748"/>
              <a:gd name="T62" fmla="*/ 1737 w 1897"/>
              <a:gd name="T63" fmla="*/ 1467 h 1748"/>
              <a:gd name="T64" fmla="*/ 1802 w 1897"/>
              <a:gd name="T65" fmla="*/ 1377 h 1748"/>
              <a:gd name="T66" fmla="*/ 1770 w 1897"/>
              <a:gd name="T67" fmla="*/ 1276 h 1748"/>
              <a:gd name="T68" fmla="*/ 1545 w 1897"/>
              <a:gd name="T69" fmla="*/ 1115 h 1748"/>
              <a:gd name="T70" fmla="*/ 1480 w 1897"/>
              <a:gd name="T71" fmla="*/ 1069 h 1748"/>
              <a:gd name="T72" fmla="*/ 1375 w 1897"/>
              <a:gd name="T73" fmla="*/ 1054 h 1748"/>
              <a:gd name="T74" fmla="*/ 1310 w 1897"/>
              <a:gd name="T75" fmla="*/ 1102 h 1748"/>
              <a:gd name="T76" fmla="*/ 1081 w 1897"/>
              <a:gd name="T77" fmla="*/ 1202 h 1748"/>
              <a:gd name="T78" fmla="*/ 886 w 1897"/>
              <a:gd name="T79" fmla="*/ 1104 h 1748"/>
              <a:gd name="T80" fmla="*/ 719 w 1897"/>
              <a:gd name="T81" fmla="*/ 949 h 1748"/>
              <a:gd name="T82" fmla="*/ 613 w 1897"/>
              <a:gd name="T83" fmla="*/ 765 h 1748"/>
              <a:gd name="T84" fmla="*/ 719 w 1897"/>
              <a:gd name="T85" fmla="*/ 550 h 1748"/>
              <a:gd name="T86" fmla="*/ 773 w 1897"/>
              <a:gd name="T87" fmla="*/ 487 h 1748"/>
              <a:gd name="T88" fmla="*/ 753 w 1897"/>
              <a:gd name="T89" fmla="*/ 390 h 1748"/>
              <a:gd name="T90" fmla="*/ 715 w 1897"/>
              <a:gd name="T91" fmla="*/ 344 h 1748"/>
              <a:gd name="T92" fmla="*/ 532 w 1897"/>
              <a:gd name="T93" fmla="*/ 122 h 1748"/>
              <a:gd name="T94" fmla="*/ 450 w 1897"/>
              <a:gd name="T95" fmla="*/ 90 h 1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97" h="1748">
                <a:moveTo>
                  <a:pt x="1293" y="1748"/>
                </a:moveTo>
                <a:cubicBezTo>
                  <a:pt x="1266" y="1748"/>
                  <a:pt x="1240" y="1746"/>
                  <a:pt x="1213" y="1742"/>
                </a:cubicBezTo>
                <a:cubicBezTo>
                  <a:pt x="1037" y="1713"/>
                  <a:pt x="859" y="1608"/>
                  <a:pt x="636" y="1400"/>
                </a:cubicBezTo>
                <a:cubicBezTo>
                  <a:pt x="402" y="1182"/>
                  <a:pt x="402" y="1182"/>
                  <a:pt x="402" y="1182"/>
                </a:cubicBezTo>
                <a:cubicBezTo>
                  <a:pt x="178" y="974"/>
                  <a:pt x="65" y="807"/>
                  <a:pt x="34" y="643"/>
                </a:cubicBezTo>
                <a:cubicBezTo>
                  <a:pt x="0" y="452"/>
                  <a:pt x="79" y="269"/>
                  <a:pt x="270" y="98"/>
                </a:cubicBezTo>
                <a:cubicBezTo>
                  <a:pt x="305" y="66"/>
                  <a:pt x="345" y="35"/>
                  <a:pt x="398" y="19"/>
                </a:cubicBezTo>
                <a:cubicBezTo>
                  <a:pt x="462" y="0"/>
                  <a:pt x="536" y="19"/>
                  <a:pt x="589" y="68"/>
                </a:cubicBezTo>
                <a:cubicBezTo>
                  <a:pt x="654" y="144"/>
                  <a:pt x="716" y="220"/>
                  <a:pt x="776" y="295"/>
                </a:cubicBezTo>
                <a:cubicBezTo>
                  <a:pt x="818" y="346"/>
                  <a:pt x="818" y="346"/>
                  <a:pt x="818" y="346"/>
                </a:cubicBezTo>
                <a:cubicBezTo>
                  <a:pt x="855" y="409"/>
                  <a:pt x="864" y="466"/>
                  <a:pt x="846" y="514"/>
                </a:cubicBezTo>
                <a:cubicBezTo>
                  <a:pt x="830" y="560"/>
                  <a:pt x="797" y="587"/>
                  <a:pt x="771" y="608"/>
                </a:cubicBezTo>
                <a:cubicBezTo>
                  <a:pt x="693" y="674"/>
                  <a:pt x="687" y="722"/>
                  <a:pt x="691" y="756"/>
                </a:cubicBezTo>
                <a:cubicBezTo>
                  <a:pt x="696" y="801"/>
                  <a:pt x="726" y="851"/>
                  <a:pt x="772" y="891"/>
                </a:cubicBezTo>
                <a:cubicBezTo>
                  <a:pt x="940" y="1048"/>
                  <a:pt x="940" y="1048"/>
                  <a:pt x="940" y="1048"/>
                </a:cubicBezTo>
                <a:cubicBezTo>
                  <a:pt x="984" y="1091"/>
                  <a:pt x="1039" y="1119"/>
                  <a:pt x="1089" y="1125"/>
                </a:cubicBezTo>
                <a:cubicBezTo>
                  <a:pt x="1125" y="1129"/>
                  <a:pt x="1180" y="1123"/>
                  <a:pt x="1250" y="1050"/>
                </a:cubicBezTo>
                <a:cubicBezTo>
                  <a:pt x="1276" y="1024"/>
                  <a:pt x="1304" y="994"/>
                  <a:pt x="1352" y="979"/>
                </a:cubicBezTo>
                <a:cubicBezTo>
                  <a:pt x="1401" y="964"/>
                  <a:pt x="1459" y="972"/>
                  <a:pt x="1520" y="1002"/>
                </a:cubicBezTo>
                <a:cubicBezTo>
                  <a:pt x="1590" y="1051"/>
                  <a:pt x="1590" y="1051"/>
                  <a:pt x="1590" y="1051"/>
                </a:cubicBezTo>
                <a:cubicBezTo>
                  <a:pt x="1667" y="1105"/>
                  <a:pt x="1745" y="1160"/>
                  <a:pt x="1820" y="1215"/>
                </a:cubicBezTo>
                <a:cubicBezTo>
                  <a:pt x="1877" y="1268"/>
                  <a:pt x="1897" y="1340"/>
                  <a:pt x="1877" y="1402"/>
                </a:cubicBezTo>
                <a:cubicBezTo>
                  <a:pt x="1859" y="1454"/>
                  <a:pt x="1824" y="1493"/>
                  <a:pt x="1791" y="1524"/>
                </a:cubicBezTo>
                <a:cubicBezTo>
                  <a:pt x="1640" y="1670"/>
                  <a:pt x="1466" y="1748"/>
                  <a:pt x="1293" y="1748"/>
                </a:cubicBezTo>
                <a:close/>
                <a:moveTo>
                  <a:pt x="450" y="90"/>
                </a:moveTo>
                <a:cubicBezTo>
                  <a:pt x="440" y="90"/>
                  <a:pt x="430" y="92"/>
                  <a:pt x="420" y="94"/>
                </a:cubicBezTo>
                <a:cubicBezTo>
                  <a:pt x="380" y="106"/>
                  <a:pt x="348" y="132"/>
                  <a:pt x="322" y="156"/>
                </a:cubicBezTo>
                <a:cubicBezTo>
                  <a:pt x="153" y="308"/>
                  <a:pt x="82" y="466"/>
                  <a:pt x="111" y="629"/>
                </a:cubicBezTo>
                <a:cubicBezTo>
                  <a:pt x="139" y="776"/>
                  <a:pt x="245" y="929"/>
                  <a:pt x="455" y="1125"/>
                </a:cubicBezTo>
                <a:cubicBezTo>
                  <a:pt x="689" y="1343"/>
                  <a:pt x="689" y="1343"/>
                  <a:pt x="689" y="1343"/>
                </a:cubicBezTo>
                <a:cubicBezTo>
                  <a:pt x="900" y="1540"/>
                  <a:pt x="1066" y="1639"/>
                  <a:pt x="1225" y="1665"/>
                </a:cubicBezTo>
                <a:cubicBezTo>
                  <a:pt x="1400" y="1690"/>
                  <a:pt x="1580" y="1619"/>
                  <a:pt x="1737" y="1467"/>
                </a:cubicBezTo>
                <a:cubicBezTo>
                  <a:pt x="1764" y="1441"/>
                  <a:pt x="1791" y="1413"/>
                  <a:pt x="1802" y="1377"/>
                </a:cubicBezTo>
                <a:cubicBezTo>
                  <a:pt x="1814" y="1344"/>
                  <a:pt x="1801" y="1304"/>
                  <a:pt x="1770" y="1276"/>
                </a:cubicBezTo>
                <a:cubicBezTo>
                  <a:pt x="1699" y="1224"/>
                  <a:pt x="1622" y="1169"/>
                  <a:pt x="1545" y="1115"/>
                </a:cubicBezTo>
                <a:cubicBezTo>
                  <a:pt x="1480" y="1069"/>
                  <a:pt x="1480" y="1069"/>
                  <a:pt x="1480" y="1069"/>
                </a:cubicBezTo>
                <a:cubicBezTo>
                  <a:pt x="1443" y="1051"/>
                  <a:pt x="1405" y="1044"/>
                  <a:pt x="1375" y="1054"/>
                </a:cubicBezTo>
                <a:cubicBezTo>
                  <a:pt x="1347" y="1063"/>
                  <a:pt x="1329" y="1082"/>
                  <a:pt x="1310" y="1102"/>
                </a:cubicBezTo>
                <a:cubicBezTo>
                  <a:pt x="1236" y="1178"/>
                  <a:pt x="1164" y="1211"/>
                  <a:pt x="1081" y="1202"/>
                </a:cubicBezTo>
                <a:cubicBezTo>
                  <a:pt x="1012" y="1195"/>
                  <a:pt x="943" y="1160"/>
                  <a:pt x="886" y="1104"/>
                </a:cubicBezTo>
                <a:cubicBezTo>
                  <a:pt x="719" y="949"/>
                  <a:pt x="719" y="949"/>
                  <a:pt x="719" y="949"/>
                </a:cubicBezTo>
                <a:cubicBezTo>
                  <a:pt x="659" y="896"/>
                  <a:pt x="621" y="830"/>
                  <a:pt x="613" y="765"/>
                </a:cubicBezTo>
                <a:cubicBezTo>
                  <a:pt x="605" y="687"/>
                  <a:pt x="639" y="616"/>
                  <a:pt x="719" y="550"/>
                </a:cubicBezTo>
                <a:cubicBezTo>
                  <a:pt x="743" y="530"/>
                  <a:pt x="764" y="513"/>
                  <a:pt x="773" y="487"/>
                </a:cubicBezTo>
                <a:cubicBezTo>
                  <a:pt x="785" y="455"/>
                  <a:pt x="769" y="417"/>
                  <a:pt x="753" y="390"/>
                </a:cubicBezTo>
                <a:cubicBezTo>
                  <a:pt x="715" y="344"/>
                  <a:pt x="715" y="344"/>
                  <a:pt x="715" y="344"/>
                </a:cubicBezTo>
                <a:cubicBezTo>
                  <a:pt x="655" y="270"/>
                  <a:pt x="594" y="194"/>
                  <a:pt x="532" y="122"/>
                </a:cubicBezTo>
                <a:cubicBezTo>
                  <a:pt x="511" y="102"/>
                  <a:pt x="480" y="90"/>
                  <a:pt x="450" y="9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en-GB" sz="1270" dirty="0">
              <a:solidFill>
                <a:schemeClr val="tx2"/>
              </a:solidFill>
            </a:endParaRPr>
          </a:p>
        </p:txBody>
      </p:sp>
      <p:sp>
        <p:nvSpPr>
          <p:cNvPr id="13" name="Email Placeholder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669495" y="5043410"/>
            <a:ext cx="3225092" cy="195951"/>
          </a:xfrm>
        </p:spPr>
        <p:txBody>
          <a:bodyPr anchor="b" anchorCtr="0"/>
          <a:lstStyle>
            <a:lvl1pPr>
              <a:spcBef>
                <a:spcPts val="0"/>
              </a:spcBef>
              <a:defRPr sz="1270" b="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GB"/>
              <a:t>Insert email address</a:t>
            </a:r>
          </a:p>
        </p:txBody>
      </p:sp>
      <p:sp>
        <p:nvSpPr>
          <p:cNvPr id="9" name="Email_Icon"/>
          <p:cNvSpPr>
            <a:spLocks noChangeAspect="1" noEditPoints="1"/>
          </p:cNvSpPr>
          <p:nvPr userDrawn="1"/>
        </p:nvSpPr>
        <p:spPr bwMode="gray">
          <a:xfrm>
            <a:off x="392048" y="5089343"/>
            <a:ext cx="206731" cy="127132"/>
          </a:xfrm>
          <a:custGeom>
            <a:avLst/>
            <a:gdLst>
              <a:gd name="T0" fmla="*/ 0 w 3811"/>
              <a:gd name="T1" fmla="*/ 0 h 2343"/>
              <a:gd name="T2" fmla="*/ 0 w 3811"/>
              <a:gd name="T3" fmla="*/ 2343 h 2343"/>
              <a:gd name="T4" fmla="*/ 3811 w 3811"/>
              <a:gd name="T5" fmla="*/ 2343 h 2343"/>
              <a:gd name="T6" fmla="*/ 3811 w 3811"/>
              <a:gd name="T7" fmla="*/ 0 h 2343"/>
              <a:gd name="T8" fmla="*/ 0 w 3811"/>
              <a:gd name="T9" fmla="*/ 0 h 2343"/>
              <a:gd name="T10" fmla="*/ 3510 w 3811"/>
              <a:gd name="T11" fmla="*/ 126 h 2343"/>
              <a:gd name="T12" fmla="*/ 1905 w 3811"/>
              <a:gd name="T13" fmla="*/ 1100 h 2343"/>
              <a:gd name="T14" fmla="*/ 283 w 3811"/>
              <a:gd name="T15" fmla="*/ 126 h 2343"/>
              <a:gd name="T16" fmla="*/ 3510 w 3811"/>
              <a:gd name="T17" fmla="*/ 126 h 2343"/>
              <a:gd name="T18" fmla="*/ 126 w 3811"/>
              <a:gd name="T19" fmla="*/ 2218 h 2343"/>
              <a:gd name="T20" fmla="*/ 126 w 3811"/>
              <a:gd name="T21" fmla="*/ 177 h 2343"/>
              <a:gd name="T22" fmla="*/ 1872 w 3811"/>
              <a:gd name="T23" fmla="*/ 1228 h 2343"/>
              <a:gd name="T24" fmla="*/ 1905 w 3811"/>
              <a:gd name="T25" fmla="*/ 1246 h 2343"/>
              <a:gd name="T26" fmla="*/ 3685 w 3811"/>
              <a:gd name="T27" fmla="*/ 166 h 2343"/>
              <a:gd name="T28" fmla="*/ 3685 w 3811"/>
              <a:gd name="T29" fmla="*/ 2218 h 2343"/>
              <a:gd name="T30" fmla="*/ 126 w 3811"/>
              <a:gd name="T31" fmla="*/ 2218 h 2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811" h="2343">
                <a:moveTo>
                  <a:pt x="0" y="0"/>
                </a:moveTo>
                <a:lnTo>
                  <a:pt x="0" y="2343"/>
                </a:lnTo>
                <a:lnTo>
                  <a:pt x="3811" y="2343"/>
                </a:lnTo>
                <a:lnTo>
                  <a:pt x="3811" y="0"/>
                </a:lnTo>
                <a:lnTo>
                  <a:pt x="0" y="0"/>
                </a:lnTo>
                <a:close/>
                <a:moveTo>
                  <a:pt x="3510" y="126"/>
                </a:moveTo>
                <a:lnTo>
                  <a:pt x="1905" y="1100"/>
                </a:lnTo>
                <a:lnTo>
                  <a:pt x="283" y="126"/>
                </a:lnTo>
                <a:lnTo>
                  <a:pt x="3510" y="126"/>
                </a:lnTo>
                <a:close/>
                <a:moveTo>
                  <a:pt x="126" y="2218"/>
                </a:moveTo>
                <a:lnTo>
                  <a:pt x="126" y="177"/>
                </a:lnTo>
                <a:lnTo>
                  <a:pt x="1872" y="1228"/>
                </a:lnTo>
                <a:lnTo>
                  <a:pt x="1905" y="1246"/>
                </a:lnTo>
                <a:lnTo>
                  <a:pt x="3685" y="166"/>
                </a:lnTo>
                <a:lnTo>
                  <a:pt x="3685" y="2218"/>
                </a:lnTo>
                <a:lnTo>
                  <a:pt x="126" y="22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en-GB" sz="1270" dirty="0">
              <a:solidFill>
                <a:schemeClr val="tx2"/>
              </a:solidFill>
            </a:endParaRPr>
          </a:p>
        </p:txBody>
      </p:sp>
      <p:sp>
        <p:nvSpPr>
          <p:cNvPr id="18" name="Title Placeholder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2005" y="4386701"/>
            <a:ext cx="3512582" cy="195951"/>
          </a:xfrm>
        </p:spPr>
        <p:txBody>
          <a:bodyPr/>
          <a:lstStyle>
            <a:lvl1pPr>
              <a:spcBef>
                <a:spcPts val="0"/>
              </a:spcBef>
              <a:defRPr sz="1270" b="1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GB"/>
              <a:t>Click to insert role or title</a:t>
            </a:r>
          </a:p>
        </p:txBody>
      </p:sp>
      <p:sp>
        <p:nvSpPr>
          <p:cNvPr id="8" name="Picture Placeholder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382005" y="2580025"/>
            <a:ext cx="1632499" cy="1632927"/>
          </a:xfrm>
        </p:spPr>
        <p:txBody>
          <a:bodyPr/>
          <a:lstStyle>
            <a:lvl1pPr>
              <a:defRPr sz="1088" b="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insert a picture. Then select the ‘Crop’ button and move or enlarge the picture behind the cropmarks to centre the picture if necessary.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82D413-F783-41B1-9CFB-731BDAFD5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0E157DCC-EF35-401B-ADB5-BD58F9CDE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5900" y="6417109"/>
            <a:ext cx="7957537" cy="42049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088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Digital Risks</a:t>
            </a:r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F5BA0A48-DACF-8628-A257-57020E9F55B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87276" y="6304079"/>
            <a:ext cx="226695" cy="160654"/>
          </a:xfrm>
          <a:prstGeom prst="rect">
            <a:avLst/>
          </a:prstGeom>
        </p:spPr>
        <p:txBody>
          <a:bodyPr lIns="0" tIns="0" rIns="0" bIns="0"/>
          <a:lstStyle>
            <a:lvl1pPr>
              <a:defRPr sz="950" b="1" i="0">
                <a:solidFill>
                  <a:srgbClr val="003D5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1583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35" userDrawn="1">
          <p15:clr>
            <a:srgbClr val="FBAE40"/>
          </p15:clr>
        </p15:guide>
        <p15:guide id="2" pos="2453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tsLYN" hidden="1"/>
          <p:cNvSpPr/>
          <p:nvPr userDrawn="1"/>
        </p:nvSpPr>
        <p:spPr bwMode="gray">
          <a:xfrm>
            <a:off x="84379" y="-296096"/>
            <a:ext cx="183474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100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CV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 bwMode="gray">
          <a:xfrm>
            <a:off x="4342357" y="2580025"/>
            <a:ext cx="7468104" cy="34614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"/>
          <p:cNvCxnSpPr>
            <a:cxnSpLocks/>
          </p:cNvCxnSpPr>
          <p:nvPr userDrawn="1"/>
        </p:nvCxnSpPr>
        <p:spPr bwMode="gray">
          <a:xfrm>
            <a:off x="4110881" y="2579311"/>
            <a:ext cx="0" cy="3462123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ddress Placeholder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69495" y="5573386"/>
            <a:ext cx="3225092" cy="469544"/>
          </a:xfrm>
        </p:spPr>
        <p:txBody>
          <a:bodyPr/>
          <a:lstStyle>
            <a:lvl1pPr>
              <a:spcBef>
                <a:spcPts val="0"/>
              </a:spcBef>
              <a:defRPr sz="1270" b="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GB"/>
              <a:t>Insert address</a:t>
            </a:r>
          </a:p>
        </p:txBody>
      </p:sp>
      <p:sp>
        <p:nvSpPr>
          <p:cNvPr id="11" name="Home_Icon"/>
          <p:cNvSpPr>
            <a:spLocks noChangeAspect="1" noEditPoints="1"/>
          </p:cNvSpPr>
          <p:nvPr userDrawn="1"/>
        </p:nvSpPr>
        <p:spPr bwMode="gray">
          <a:xfrm>
            <a:off x="409566" y="5572782"/>
            <a:ext cx="158862" cy="178429"/>
          </a:xfrm>
          <a:custGeom>
            <a:avLst/>
            <a:gdLst>
              <a:gd name="T0" fmla="*/ 1473 w 1473"/>
              <a:gd name="T1" fmla="*/ 1654 h 1654"/>
              <a:gd name="T2" fmla="*/ 884 w 1473"/>
              <a:gd name="T3" fmla="*/ 1654 h 1654"/>
              <a:gd name="T4" fmla="*/ 884 w 1473"/>
              <a:gd name="T5" fmla="*/ 1091 h 1654"/>
              <a:gd name="T6" fmla="*/ 553 w 1473"/>
              <a:gd name="T7" fmla="*/ 1091 h 1654"/>
              <a:gd name="T8" fmla="*/ 553 w 1473"/>
              <a:gd name="T9" fmla="*/ 1654 h 1654"/>
              <a:gd name="T10" fmla="*/ 0 w 1473"/>
              <a:gd name="T11" fmla="*/ 1654 h 1654"/>
              <a:gd name="T12" fmla="*/ 0 w 1473"/>
              <a:gd name="T13" fmla="*/ 704 h 1654"/>
              <a:gd name="T14" fmla="*/ 0 w 1473"/>
              <a:gd name="T15" fmla="*/ 704 h 1654"/>
              <a:gd name="T16" fmla="*/ 737 w 1473"/>
              <a:gd name="T17" fmla="*/ 0 h 1654"/>
              <a:gd name="T18" fmla="*/ 1473 w 1473"/>
              <a:gd name="T19" fmla="*/ 704 h 1654"/>
              <a:gd name="T20" fmla="*/ 1473 w 1473"/>
              <a:gd name="T21" fmla="*/ 1654 h 1654"/>
              <a:gd name="T22" fmla="*/ 957 w 1473"/>
              <a:gd name="T23" fmla="*/ 1584 h 1654"/>
              <a:gd name="T24" fmla="*/ 1399 w 1473"/>
              <a:gd name="T25" fmla="*/ 1584 h 1654"/>
              <a:gd name="T26" fmla="*/ 1399 w 1473"/>
              <a:gd name="T27" fmla="*/ 739 h 1654"/>
              <a:gd name="T28" fmla="*/ 737 w 1473"/>
              <a:gd name="T29" fmla="*/ 105 h 1654"/>
              <a:gd name="T30" fmla="*/ 74 w 1473"/>
              <a:gd name="T31" fmla="*/ 739 h 1654"/>
              <a:gd name="T32" fmla="*/ 74 w 1473"/>
              <a:gd name="T33" fmla="*/ 1584 h 1654"/>
              <a:gd name="T34" fmla="*/ 479 w 1473"/>
              <a:gd name="T35" fmla="*/ 1584 h 1654"/>
              <a:gd name="T36" fmla="*/ 479 w 1473"/>
              <a:gd name="T37" fmla="*/ 1021 h 1654"/>
              <a:gd name="T38" fmla="*/ 957 w 1473"/>
              <a:gd name="T39" fmla="*/ 1021 h 1654"/>
              <a:gd name="T40" fmla="*/ 957 w 1473"/>
              <a:gd name="T41" fmla="*/ 1584 h 1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73" h="1654">
                <a:moveTo>
                  <a:pt x="1473" y="1654"/>
                </a:moveTo>
                <a:lnTo>
                  <a:pt x="884" y="1654"/>
                </a:lnTo>
                <a:lnTo>
                  <a:pt x="884" y="1091"/>
                </a:lnTo>
                <a:lnTo>
                  <a:pt x="553" y="1091"/>
                </a:lnTo>
                <a:lnTo>
                  <a:pt x="553" y="1654"/>
                </a:lnTo>
                <a:lnTo>
                  <a:pt x="0" y="1654"/>
                </a:lnTo>
                <a:lnTo>
                  <a:pt x="0" y="704"/>
                </a:lnTo>
                <a:lnTo>
                  <a:pt x="0" y="704"/>
                </a:lnTo>
                <a:lnTo>
                  <a:pt x="737" y="0"/>
                </a:lnTo>
                <a:lnTo>
                  <a:pt x="1473" y="704"/>
                </a:lnTo>
                <a:lnTo>
                  <a:pt x="1473" y="1654"/>
                </a:lnTo>
                <a:close/>
                <a:moveTo>
                  <a:pt x="957" y="1584"/>
                </a:moveTo>
                <a:lnTo>
                  <a:pt x="1399" y="1584"/>
                </a:lnTo>
                <a:lnTo>
                  <a:pt x="1399" y="739"/>
                </a:lnTo>
                <a:lnTo>
                  <a:pt x="737" y="105"/>
                </a:lnTo>
                <a:lnTo>
                  <a:pt x="74" y="739"/>
                </a:lnTo>
                <a:lnTo>
                  <a:pt x="74" y="1584"/>
                </a:lnTo>
                <a:lnTo>
                  <a:pt x="479" y="1584"/>
                </a:lnTo>
                <a:lnTo>
                  <a:pt x="479" y="1021"/>
                </a:lnTo>
                <a:lnTo>
                  <a:pt x="957" y="1021"/>
                </a:lnTo>
                <a:lnTo>
                  <a:pt x="957" y="15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en-GB" sz="1270" dirty="0">
              <a:solidFill>
                <a:schemeClr val="tx2"/>
              </a:solidFill>
            </a:endParaRPr>
          </a:p>
        </p:txBody>
      </p:sp>
      <p:sp>
        <p:nvSpPr>
          <p:cNvPr id="14" name="Contact Placeholder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669495" y="5308397"/>
            <a:ext cx="3225092" cy="195951"/>
          </a:xfrm>
        </p:spPr>
        <p:txBody>
          <a:bodyPr/>
          <a:lstStyle>
            <a:lvl1pPr>
              <a:spcBef>
                <a:spcPts val="0"/>
              </a:spcBef>
              <a:defRPr sz="1270" b="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GB"/>
              <a:t>Insert contact number</a:t>
            </a:r>
          </a:p>
        </p:txBody>
      </p:sp>
      <p:sp>
        <p:nvSpPr>
          <p:cNvPr id="10" name="Phone_Icon"/>
          <p:cNvSpPr>
            <a:spLocks noChangeAspect="1" noEditPoints="1"/>
          </p:cNvSpPr>
          <p:nvPr userDrawn="1"/>
        </p:nvSpPr>
        <p:spPr bwMode="gray">
          <a:xfrm>
            <a:off x="400629" y="5309234"/>
            <a:ext cx="185077" cy="170786"/>
          </a:xfrm>
          <a:custGeom>
            <a:avLst/>
            <a:gdLst>
              <a:gd name="T0" fmla="*/ 1293 w 1897"/>
              <a:gd name="T1" fmla="*/ 1748 h 1748"/>
              <a:gd name="T2" fmla="*/ 1213 w 1897"/>
              <a:gd name="T3" fmla="*/ 1742 h 1748"/>
              <a:gd name="T4" fmla="*/ 636 w 1897"/>
              <a:gd name="T5" fmla="*/ 1400 h 1748"/>
              <a:gd name="T6" fmla="*/ 402 w 1897"/>
              <a:gd name="T7" fmla="*/ 1182 h 1748"/>
              <a:gd name="T8" fmla="*/ 34 w 1897"/>
              <a:gd name="T9" fmla="*/ 643 h 1748"/>
              <a:gd name="T10" fmla="*/ 270 w 1897"/>
              <a:gd name="T11" fmla="*/ 98 h 1748"/>
              <a:gd name="T12" fmla="*/ 398 w 1897"/>
              <a:gd name="T13" fmla="*/ 19 h 1748"/>
              <a:gd name="T14" fmla="*/ 589 w 1897"/>
              <a:gd name="T15" fmla="*/ 68 h 1748"/>
              <a:gd name="T16" fmla="*/ 776 w 1897"/>
              <a:gd name="T17" fmla="*/ 295 h 1748"/>
              <a:gd name="T18" fmla="*/ 818 w 1897"/>
              <a:gd name="T19" fmla="*/ 346 h 1748"/>
              <a:gd name="T20" fmla="*/ 846 w 1897"/>
              <a:gd name="T21" fmla="*/ 514 h 1748"/>
              <a:gd name="T22" fmla="*/ 771 w 1897"/>
              <a:gd name="T23" fmla="*/ 608 h 1748"/>
              <a:gd name="T24" fmla="*/ 691 w 1897"/>
              <a:gd name="T25" fmla="*/ 756 h 1748"/>
              <a:gd name="T26" fmla="*/ 772 w 1897"/>
              <a:gd name="T27" fmla="*/ 891 h 1748"/>
              <a:gd name="T28" fmla="*/ 940 w 1897"/>
              <a:gd name="T29" fmla="*/ 1048 h 1748"/>
              <a:gd name="T30" fmla="*/ 1089 w 1897"/>
              <a:gd name="T31" fmla="*/ 1125 h 1748"/>
              <a:gd name="T32" fmla="*/ 1250 w 1897"/>
              <a:gd name="T33" fmla="*/ 1050 h 1748"/>
              <a:gd name="T34" fmla="*/ 1352 w 1897"/>
              <a:gd name="T35" fmla="*/ 979 h 1748"/>
              <a:gd name="T36" fmla="*/ 1520 w 1897"/>
              <a:gd name="T37" fmla="*/ 1002 h 1748"/>
              <a:gd name="T38" fmla="*/ 1590 w 1897"/>
              <a:gd name="T39" fmla="*/ 1051 h 1748"/>
              <a:gd name="T40" fmla="*/ 1820 w 1897"/>
              <a:gd name="T41" fmla="*/ 1215 h 1748"/>
              <a:gd name="T42" fmla="*/ 1877 w 1897"/>
              <a:gd name="T43" fmla="*/ 1402 h 1748"/>
              <a:gd name="T44" fmla="*/ 1791 w 1897"/>
              <a:gd name="T45" fmla="*/ 1524 h 1748"/>
              <a:gd name="T46" fmla="*/ 1293 w 1897"/>
              <a:gd name="T47" fmla="*/ 1748 h 1748"/>
              <a:gd name="T48" fmla="*/ 450 w 1897"/>
              <a:gd name="T49" fmla="*/ 90 h 1748"/>
              <a:gd name="T50" fmla="*/ 420 w 1897"/>
              <a:gd name="T51" fmla="*/ 94 h 1748"/>
              <a:gd name="T52" fmla="*/ 322 w 1897"/>
              <a:gd name="T53" fmla="*/ 156 h 1748"/>
              <a:gd name="T54" fmla="*/ 111 w 1897"/>
              <a:gd name="T55" fmla="*/ 629 h 1748"/>
              <a:gd name="T56" fmla="*/ 455 w 1897"/>
              <a:gd name="T57" fmla="*/ 1125 h 1748"/>
              <a:gd name="T58" fmla="*/ 689 w 1897"/>
              <a:gd name="T59" fmla="*/ 1343 h 1748"/>
              <a:gd name="T60" fmla="*/ 1225 w 1897"/>
              <a:gd name="T61" fmla="*/ 1665 h 1748"/>
              <a:gd name="T62" fmla="*/ 1737 w 1897"/>
              <a:gd name="T63" fmla="*/ 1467 h 1748"/>
              <a:gd name="T64" fmla="*/ 1802 w 1897"/>
              <a:gd name="T65" fmla="*/ 1377 h 1748"/>
              <a:gd name="T66" fmla="*/ 1770 w 1897"/>
              <a:gd name="T67" fmla="*/ 1276 h 1748"/>
              <a:gd name="T68" fmla="*/ 1545 w 1897"/>
              <a:gd name="T69" fmla="*/ 1115 h 1748"/>
              <a:gd name="T70" fmla="*/ 1480 w 1897"/>
              <a:gd name="T71" fmla="*/ 1069 h 1748"/>
              <a:gd name="T72" fmla="*/ 1375 w 1897"/>
              <a:gd name="T73" fmla="*/ 1054 h 1748"/>
              <a:gd name="T74" fmla="*/ 1310 w 1897"/>
              <a:gd name="T75" fmla="*/ 1102 h 1748"/>
              <a:gd name="T76" fmla="*/ 1081 w 1897"/>
              <a:gd name="T77" fmla="*/ 1202 h 1748"/>
              <a:gd name="T78" fmla="*/ 886 w 1897"/>
              <a:gd name="T79" fmla="*/ 1104 h 1748"/>
              <a:gd name="T80" fmla="*/ 719 w 1897"/>
              <a:gd name="T81" fmla="*/ 949 h 1748"/>
              <a:gd name="T82" fmla="*/ 613 w 1897"/>
              <a:gd name="T83" fmla="*/ 765 h 1748"/>
              <a:gd name="T84" fmla="*/ 719 w 1897"/>
              <a:gd name="T85" fmla="*/ 550 h 1748"/>
              <a:gd name="T86" fmla="*/ 773 w 1897"/>
              <a:gd name="T87" fmla="*/ 487 h 1748"/>
              <a:gd name="T88" fmla="*/ 753 w 1897"/>
              <a:gd name="T89" fmla="*/ 390 h 1748"/>
              <a:gd name="T90" fmla="*/ 715 w 1897"/>
              <a:gd name="T91" fmla="*/ 344 h 1748"/>
              <a:gd name="T92" fmla="*/ 532 w 1897"/>
              <a:gd name="T93" fmla="*/ 122 h 1748"/>
              <a:gd name="T94" fmla="*/ 450 w 1897"/>
              <a:gd name="T95" fmla="*/ 90 h 1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97" h="1748">
                <a:moveTo>
                  <a:pt x="1293" y="1748"/>
                </a:moveTo>
                <a:cubicBezTo>
                  <a:pt x="1266" y="1748"/>
                  <a:pt x="1240" y="1746"/>
                  <a:pt x="1213" y="1742"/>
                </a:cubicBezTo>
                <a:cubicBezTo>
                  <a:pt x="1037" y="1713"/>
                  <a:pt x="859" y="1608"/>
                  <a:pt x="636" y="1400"/>
                </a:cubicBezTo>
                <a:cubicBezTo>
                  <a:pt x="402" y="1182"/>
                  <a:pt x="402" y="1182"/>
                  <a:pt x="402" y="1182"/>
                </a:cubicBezTo>
                <a:cubicBezTo>
                  <a:pt x="178" y="974"/>
                  <a:pt x="65" y="807"/>
                  <a:pt x="34" y="643"/>
                </a:cubicBezTo>
                <a:cubicBezTo>
                  <a:pt x="0" y="452"/>
                  <a:pt x="79" y="269"/>
                  <a:pt x="270" y="98"/>
                </a:cubicBezTo>
                <a:cubicBezTo>
                  <a:pt x="305" y="66"/>
                  <a:pt x="345" y="35"/>
                  <a:pt x="398" y="19"/>
                </a:cubicBezTo>
                <a:cubicBezTo>
                  <a:pt x="462" y="0"/>
                  <a:pt x="536" y="19"/>
                  <a:pt x="589" y="68"/>
                </a:cubicBezTo>
                <a:cubicBezTo>
                  <a:pt x="654" y="144"/>
                  <a:pt x="716" y="220"/>
                  <a:pt x="776" y="295"/>
                </a:cubicBezTo>
                <a:cubicBezTo>
                  <a:pt x="818" y="346"/>
                  <a:pt x="818" y="346"/>
                  <a:pt x="818" y="346"/>
                </a:cubicBezTo>
                <a:cubicBezTo>
                  <a:pt x="855" y="409"/>
                  <a:pt x="864" y="466"/>
                  <a:pt x="846" y="514"/>
                </a:cubicBezTo>
                <a:cubicBezTo>
                  <a:pt x="830" y="560"/>
                  <a:pt x="797" y="587"/>
                  <a:pt x="771" y="608"/>
                </a:cubicBezTo>
                <a:cubicBezTo>
                  <a:pt x="693" y="674"/>
                  <a:pt x="687" y="722"/>
                  <a:pt x="691" y="756"/>
                </a:cubicBezTo>
                <a:cubicBezTo>
                  <a:pt x="696" y="801"/>
                  <a:pt x="726" y="851"/>
                  <a:pt x="772" y="891"/>
                </a:cubicBezTo>
                <a:cubicBezTo>
                  <a:pt x="940" y="1048"/>
                  <a:pt x="940" y="1048"/>
                  <a:pt x="940" y="1048"/>
                </a:cubicBezTo>
                <a:cubicBezTo>
                  <a:pt x="984" y="1091"/>
                  <a:pt x="1039" y="1119"/>
                  <a:pt x="1089" y="1125"/>
                </a:cubicBezTo>
                <a:cubicBezTo>
                  <a:pt x="1125" y="1129"/>
                  <a:pt x="1180" y="1123"/>
                  <a:pt x="1250" y="1050"/>
                </a:cubicBezTo>
                <a:cubicBezTo>
                  <a:pt x="1276" y="1024"/>
                  <a:pt x="1304" y="994"/>
                  <a:pt x="1352" y="979"/>
                </a:cubicBezTo>
                <a:cubicBezTo>
                  <a:pt x="1401" y="964"/>
                  <a:pt x="1459" y="972"/>
                  <a:pt x="1520" y="1002"/>
                </a:cubicBezTo>
                <a:cubicBezTo>
                  <a:pt x="1590" y="1051"/>
                  <a:pt x="1590" y="1051"/>
                  <a:pt x="1590" y="1051"/>
                </a:cubicBezTo>
                <a:cubicBezTo>
                  <a:pt x="1667" y="1105"/>
                  <a:pt x="1745" y="1160"/>
                  <a:pt x="1820" y="1215"/>
                </a:cubicBezTo>
                <a:cubicBezTo>
                  <a:pt x="1877" y="1268"/>
                  <a:pt x="1897" y="1340"/>
                  <a:pt x="1877" y="1402"/>
                </a:cubicBezTo>
                <a:cubicBezTo>
                  <a:pt x="1859" y="1454"/>
                  <a:pt x="1824" y="1493"/>
                  <a:pt x="1791" y="1524"/>
                </a:cubicBezTo>
                <a:cubicBezTo>
                  <a:pt x="1640" y="1670"/>
                  <a:pt x="1466" y="1748"/>
                  <a:pt x="1293" y="1748"/>
                </a:cubicBezTo>
                <a:close/>
                <a:moveTo>
                  <a:pt x="450" y="90"/>
                </a:moveTo>
                <a:cubicBezTo>
                  <a:pt x="440" y="90"/>
                  <a:pt x="430" y="92"/>
                  <a:pt x="420" y="94"/>
                </a:cubicBezTo>
                <a:cubicBezTo>
                  <a:pt x="380" y="106"/>
                  <a:pt x="348" y="132"/>
                  <a:pt x="322" y="156"/>
                </a:cubicBezTo>
                <a:cubicBezTo>
                  <a:pt x="153" y="308"/>
                  <a:pt x="82" y="466"/>
                  <a:pt x="111" y="629"/>
                </a:cubicBezTo>
                <a:cubicBezTo>
                  <a:pt x="139" y="776"/>
                  <a:pt x="245" y="929"/>
                  <a:pt x="455" y="1125"/>
                </a:cubicBezTo>
                <a:cubicBezTo>
                  <a:pt x="689" y="1343"/>
                  <a:pt x="689" y="1343"/>
                  <a:pt x="689" y="1343"/>
                </a:cubicBezTo>
                <a:cubicBezTo>
                  <a:pt x="900" y="1540"/>
                  <a:pt x="1066" y="1639"/>
                  <a:pt x="1225" y="1665"/>
                </a:cubicBezTo>
                <a:cubicBezTo>
                  <a:pt x="1400" y="1690"/>
                  <a:pt x="1580" y="1619"/>
                  <a:pt x="1737" y="1467"/>
                </a:cubicBezTo>
                <a:cubicBezTo>
                  <a:pt x="1764" y="1441"/>
                  <a:pt x="1791" y="1413"/>
                  <a:pt x="1802" y="1377"/>
                </a:cubicBezTo>
                <a:cubicBezTo>
                  <a:pt x="1814" y="1344"/>
                  <a:pt x="1801" y="1304"/>
                  <a:pt x="1770" y="1276"/>
                </a:cubicBezTo>
                <a:cubicBezTo>
                  <a:pt x="1699" y="1224"/>
                  <a:pt x="1622" y="1169"/>
                  <a:pt x="1545" y="1115"/>
                </a:cubicBezTo>
                <a:cubicBezTo>
                  <a:pt x="1480" y="1069"/>
                  <a:pt x="1480" y="1069"/>
                  <a:pt x="1480" y="1069"/>
                </a:cubicBezTo>
                <a:cubicBezTo>
                  <a:pt x="1443" y="1051"/>
                  <a:pt x="1405" y="1044"/>
                  <a:pt x="1375" y="1054"/>
                </a:cubicBezTo>
                <a:cubicBezTo>
                  <a:pt x="1347" y="1063"/>
                  <a:pt x="1329" y="1082"/>
                  <a:pt x="1310" y="1102"/>
                </a:cubicBezTo>
                <a:cubicBezTo>
                  <a:pt x="1236" y="1178"/>
                  <a:pt x="1164" y="1211"/>
                  <a:pt x="1081" y="1202"/>
                </a:cubicBezTo>
                <a:cubicBezTo>
                  <a:pt x="1012" y="1195"/>
                  <a:pt x="943" y="1160"/>
                  <a:pt x="886" y="1104"/>
                </a:cubicBezTo>
                <a:cubicBezTo>
                  <a:pt x="719" y="949"/>
                  <a:pt x="719" y="949"/>
                  <a:pt x="719" y="949"/>
                </a:cubicBezTo>
                <a:cubicBezTo>
                  <a:pt x="659" y="896"/>
                  <a:pt x="621" y="830"/>
                  <a:pt x="613" y="765"/>
                </a:cubicBezTo>
                <a:cubicBezTo>
                  <a:pt x="605" y="687"/>
                  <a:pt x="639" y="616"/>
                  <a:pt x="719" y="550"/>
                </a:cubicBezTo>
                <a:cubicBezTo>
                  <a:pt x="743" y="530"/>
                  <a:pt x="764" y="513"/>
                  <a:pt x="773" y="487"/>
                </a:cubicBezTo>
                <a:cubicBezTo>
                  <a:pt x="785" y="455"/>
                  <a:pt x="769" y="417"/>
                  <a:pt x="753" y="390"/>
                </a:cubicBezTo>
                <a:cubicBezTo>
                  <a:pt x="715" y="344"/>
                  <a:pt x="715" y="344"/>
                  <a:pt x="715" y="344"/>
                </a:cubicBezTo>
                <a:cubicBezTo>
                  <a:pt x="655" y="270"/>
                  <a:pt x="594" y="194"/>
                  <a:pt x="532" y="122"/>
                </a:cubicBezTo>
                <a:cubicBezTo>
                  <a:pt x="511" y="102"/>
                  <a:pt x="480" y="90"/>
                  <a:pt x="450" y="9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en-GB" sz="1270" dirty="0">
              <a:solidFill>
                <a:schemeClr val="tx2"/>
              </a:solidFill>
            </a:endParaRPr>
          </a:p>
        </p:txBody>
      </p:sp>
      <p:sp>
        <p:nvSpPr>
          <p:cNvPr id="13" name="Email Placeholder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669495" y="5043410"/>
            <a:ext cx="3225092" cy="195951"/>
          </a:xfrm>
        </p:spPr>
        <p:txBody>
          <a:bodyPr anchor="b" anchorCtr="0"/>
          <a:lstStyle>
            <a:lvl1pPr>
              <a:spcBef>
                <a:spcPts val="0"/>
              </a:spcBef>
              <a:defRPr sz="1270" b="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GB"/>
              <a:t>Insert email address</a:t>
            </a:r>
          </a:p>
        </p:txBody>
      </p:sp>
      <p:sp>
        <p:nvSpPr>
          <p:cNvPr id="9" name="Email_Icon"/>
          <p:cNvSpPr>
            <a:spLocks noChangeAspect="1" noEditPoints="1"/>
          </p:cNvSpPr>
          <p:nvPr userDrawn="1"/>
        </p:nvSpPr>
        <p:spPr bwMode="gray">
          <a:xfrm>
            <a:off x="392048" y="5089343"/>
            <a:ext cx="206731" cy="127132"/>
          </a:xfrm>
          <a:custGeom>
            <a:avLst/>
            <a:gdLst>
              <a:gd name="T0" fmla="*/ 0 w 3811"/>
              <a:gd name="T1" fmla="*/ 0 h 2343"/>
              <a:gd name="T2" fmla="*/ 0 w 3811"/>
              <a:gd name="T3" fmla="*/ 2343 h 2343"/>
              <a:gd name="T4" fmla="*/ 3811 w 3811"/>
              <a:gd name="T5" fmla="*/ 2343 h 2343"/>
              <a:gd name="T6" fmla="*/ 3811 w 3811"/>
              <a:gd name="T7" fmla="*/ 0 h 2343"/>
              <a:gd name="T8" fmla="*/ 0 w 3811"/>
              <a:gd name="T9" fmla="*/ 0 h 2343"/>
              <a:gd name="T10" fmla="*/ 3510 w 3811"/>
              <a:gd name="T11" fmla="*/ 126 h 2343"/>
              <a:gd name="T12" fmla="*/ 1905 w 3811"/>
              <a:gd name="T13" fmla="*/ 1100 h 2343"/>
              <a:gd name="T14" fmla="*/ 283 w 3811"/>
              <a:gd name="T15" fmla="*/ 126 h 2343"/>
              <a:gd name="T16" fmla="*/ 3510 w 3811"/>
              <a:gd name="T17" fmla="*/ 126 h 2343"/>
              <a:gd name="T18" fmla="*/ 126 w 3811"/>
              <a:gd name="T19" fmla="*/ 2218 h 2343"/>
              <a:gd name="T20" fmla="*/ 126 w 3811"/>
              <a:gd name="T21" fmla="*/ 177 h 2343"/>
              <a:gd name="T22" fmla="*/ 1872 w 3811"/>
              <a:gd name="T23" fmla="*/ 1228 h 2343"/>
              <a:gd name="T24" fmla="*/ 1905 w 3811"/>
              <a:gd name="T25" fmla="*/ 1246 h 2343"/>
              <a:gd name="T26" fmla="*/ 3685 w 3811"/>
              <a:gd name="T27" fmla="*/ 166 h 2343"/>
              <a:gd name="T28" fmla="*/ 3685 w 3811"/>
              <a:gd name="T29" fmla="*/ 2218 h 2343"/>
              <a:gd name="T30" fmla="*/ 126 w 3811"/>
              <a:gd name="T31" fmla="*/ 2218 h 2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811" h="2343">
                <a:moveTo>
                  <a:pt x="0" y="0"/>
                </a:moveTo>
                <a:lnTo>
                  <a:pt x="0" y="2343"/>
                </a:lnTo>
                <a:lnTo>
                  <a:pt x="3811" y="2343"/>
                </a:lnTo>
                <a:lnTo>
                  <a:pt x="3811" y="0"/>
                </a:lnTo>
                <a:lnTo>
                  <a:pt x="0" y="0"/>
                </a:lnTo>
                <a:close/>
                <a:moveTo>
                  <a:pt x="3510" y="126"/>
                </a:moveTo>
                <a:lnTo>
                  <a:pt x="1905" y="1100"/>
                </a:lnTo>
                <a:lnTo>
                  <a:pt x="283" y="126"/>
                </a:lnTo>
                <a:lnTo>
                  <a:pt x="3510" y="126"/>
                </a:lnTo>
                <a:close/>
                <a:moveTo>
                  <a:pt x="126" y="2218"/>
                </a:moveTo>
                <a:lnTo>
                  <a:pt x="126" y="177"/>
                </a:lnTo>
                <a:lnTo>
                  <a:pt x="1872" y="1228"/>
                </a:lnTo>
                <a:lnTo>
                  <a:pt x="1905" y="1246"/>
                </a:lnTo>
                <a:lnTo>
                  <a:pt x="3685" y="166"/>
                </a:lnTo>
                <a:lnTo>
                  <a:pt x="3685" y="2218"/>
                </a:lnTo>
                <a:lnTo>
                  <a:pt x="126" y="22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en-GB" sz="1270" dirty="0">
              <a:solidFill>
                <a:schemeClr val="tx2"/>
              </a:solidFill>
            </a:endParaRPr>
          </a:p>
        </p:txBody>
      </p:sp>
      <p:sp>
        <p:nvSpPr>
          <p:cNvPr id="18" name="Title Placeholder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2005" y="4386701"/>
            <a:ext cx="3512582" cy="195951"/>
          </a:xfrm>
        </p:spPr>
        <p:txBody>
          <a:bodyPr/>
          <a:lstStyle>
            <a:lvl1pPr>
              <a:spcBef>
                <a:spcPts val="0"/>
              </a:spcBef>
              <a:defRPr sz="1270" b="1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GB"/>
              <a:t>Click to insert role or title</a:t>
            </a:r>
          </a:p>
        </p:txBody>
      </p:sp>
      <p:sp>
        <p:nvSpPr>
          <p:cNvPr id="8" name="Picture Placeholder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382005" y="2580025"/>
            <a:ext cx="1632499" cy="1632927"/>
          </a:xfrm>
        </p:spPr>
        <p:txBody>
          <a:bodyPr/>
          <a:lstStyle>
            <a:lvl1pPr>
              <a:defRPr sz="1088" b="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insert a picture. Then select the ‘Crop’ button and move or enlarge the picture behind the cropmarks to centre the picture if necessary.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82D413-F783-41B1-9CFB-731BDAFD5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0E157DCC-EF35-401B-ADB5-BD58F9CDE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5900" y="6417109"/>
            <a:ext cx="7957537" cy="42049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088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Digital Risks</a:t>
            </a:r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F5BA0A48-DACF-8628-A257-57020E9F55B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87276" y="6304079"/>
            <a:ext cx="226695" cy="160654"/>
          </a:xfrm>
          <a:prstGeom prst="rect">
            <a:avLst/>
          </a:prstGeom>
        </p:spPr>
        <p:txBody>
          <a:bodyPr lIns="0" tIns="0" rIns="0" bIns="0"/>
          <a:lstStyle>
            <a:lvl1pPr>
              <a:defRPr sz="950" b="1" i="0">
                <a:solidFill>
                  <a:srgbClr val="003D5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3101986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35">
          <p15:clr>
            <a:srgbClr val="FBAE40"/>
          </p15:clr>
        </p15:guide>
        <p15:guide id="2" pos="245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5059" y="901319"/>
            <a:ext cx="9192895" cy="5458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rgbClr val="07AE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9299" y="1862315"/>
            <a:ext cx="11355070" cy="4256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57575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CF0F5F0D-939B-5BFC-B39F-CAAEA30393CD}"/>
              </a:ext>
            </a:extLst>
          </p:cNvPr>
          <p:cNvSpPr txBox="1">
            <a:spLocks/>
          </p:cNvSpPr>
          <p:nvPr userDrawn="1"/>
        </p:nvSpPr>
        <p:spPr>
          <a:xfrm>
            <a:off x="11739676" y="6456479"/>
            <a:ext cx="226695" cy="160654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950" b="1" i="0">
                <a:solidFill>
                  <a:srgbClr val="003D50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10"/>
              </a:spcBef>
            </a:pPr>
            <a:fld id="{81D60167-4931-47E6-BA6A-407CBD079E47}" type="slidenum">
              <a:rPr lang="en-GB" spc="-25" smtClean="0"/>
              <a:pPr marL="38100">
                <a:spcBef>
                  <a:spcPts val="10"/>
                </a:spcBef>
              </a:pPr>
              <a:t>‹#›</a:t>
            </a:fld>
            <a:endParaRPr lang="en-GB" spc="-25" dirty="0"/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3227865C-CE3A-EDBF-91CC-A7EFE93F4915}"/>
              </a:ext>
            </a:extLst>
          </p:cNvPr>
          <p:cNvSpPr txBox="1"/>
          <p:nvPr userDrawn="1"/>
        </p:nvSpPr>
        <p:spPr>
          <a:xfrm>
            <a:off x="419299" y="6358870"/>
            <a:ext cx="797877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Copyright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lang="en-US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2025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©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Control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Risks</a:t>
            </a:r>
            <a:r>
              <a:rPr kumimoji="0" lang="en-US" sz="700" b="0" i="0" u="none" strike="noStrike" kern="0" cap="none" spc="-10" normalizeH="0" baseline="0" noProof="0" dirty="0">
                <a:ln>
                  <a:noFill/>
                </a:ln>
                <a:solidFill>
                  <a:srgbClr val="053747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</a:rPr>
              <a:t> Pacific Ltd.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rgbClr val="053747"/>
              </a:solidFill>
              <a:effectLst/>
              <a:uLnTx/>
              <a:uFillTx/>
              <a:latin typeface="Aptos" panose="020B0004020202020204" pitchFamily="34" charset="0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9" r:id="rId6"/>
    <p:sldLayoutId id="2147483670" r:id="rId7"/>
    <p:sldLayoutId id="2147483717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hongkong@controlrisks.com" TargetMode="External"/><Relationship Id="rId2" Type="http://schemas.openxmlformats.org/officeDocument/2006/relationships/hyperlink" Target="https://www.controlrisks.com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07C04-CF94-44FF-7389-870DA58CB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tronas Towers skyline with tall buildings&#10;&#10;AI-generated content may be incorrect.">
            <a:extLst>
              <a:ext uri="{FF2B5EF4-FFF2-40B4-BE49-F238E27FC236}">
                <a16:creationId xmlns:a16="http://schemas.microsoft.com/office/drawing/2014/main" id="{F0CE738B-6371-133E-4884-CD91D74656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ject 7">
            <a:extLst>
              <a:ext uri="{FF2B5EF4-FFF2-40B4-BE49-F238E27FC236}">
                <a16:creationId xmlns:a16="http://schemas.microsoft.com/office/drawing/2014/main" id="{281A7F9C-01E0-25EC-366C-830D55D62C72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792" y="4450830"/>
            <a:ext cx="381000" cy="762000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63AD63DD-363B-C5B4-8185-D47DFC30E311}"/>
              </a:ext>
            </a:extLst>
          </p:cNvPr>
          <p:cNvSpPr/>
          <p:nvPr/>
        </p:nvSpPr>
        <p:spPr>
          <a:xfrm>
            <a:off x="10050925" y="394114"/>
            <a:ext cx="1807210" cy="341630"/>
          </a:xfrm>
          <a:custGeom>
            <a:avLst/>
            <a:gdLst/>
            <a:ahLst/>
            <a:cxnLst/>
            <a:rect l="l" t="t" r="r" b="b"/>
            <a:pathLst>
              <a:path w="1807209" h="341630">
                <a:moveTo>
                  <a:pt x="1806606" y="341629"/>
                </a:moveTo>
                <a:lnTo>
                  <a:pt x="0" y="341629"/>
                </a:lnTo>
                <a:lnTo>
                  <a:pt x="0" y="0"/>
                </a:lnTo>
                <a:lnTo>
                  <a:pt x="1806606" y="0"/>
                </a:lnTo>
                <a:lnTo>
                  <a:pt x="1806606" y="10159"/>
                </a:lnTo>
                <a:lnTo>
                  <a:pt x="1019029" y="10159"/>
                </a:lnTo>
                <a:lnTo>
                  <a:pt x="1019029" y="76199"/>
                </a:lnTo>
                <a:lnTo>
                  <a:pt x="146194" y="76199"/>
                </a:lnTo>
                <a:lnTo>
                  <a:pt x="108318" y="82549"/>
                </a:lnTo>
                <a:lnTo>
                  <a:pt x="81762" y="99059"/>
                </a:lnTo>
                <a:lnTo>
                  <a:pt x="66124" y="128269"/>
                </a:lnTo>
                <a:lnTo>
                  <a:pt x="61001" y="170179"/>
                </a:lnTo>
                <a:lnTo>
                  <a:pt x="62714" y="193039"/>
                </a:lnTo>
                <a:lnTo>
                  <a:pt x="76539" y="228599"/>
                </a:lnTo>
                <a:lnTo>
                  <a:pt x="115356" y="255269"/>
                </a:lnTo>
                <a:lnTo>
                  <a:pt x="145183" y="257809"/>
                </a:lnTo>
                <a:lnTo>
                  <a:pt x="283605" y="257809"/>
                </a:lnTo>
                <a:lnTo>
                  <a:pt x="298260" y="260349"/>
                </a:lnTo>
                <a:lnTo>
                  <a:pt x="1019029" y="260349"/>
                </a:lnTo>
                <a:lnTo>
                  <a:pt x="1019029" y="330199"/>
                </a:lnTo>
                <a:lnTo>
                  <a:pt x="1806606" y="330199"/>
                </a:lnTo>
                <a:lnTo>
                  <a:pt x="1806606" y="341629"/>
                </a:lnTo>
                <a:close/>
              </a:path>
              <a:path w="1807209" h="341630">
                <a:moveTo>
                  <a:pt x="1806606" y="330199"/>
                </a:moveTo>
                <a:lnTo>
                  <a:pt x="1794372" y="330199"/>
                </a:lnTo>
                <a:lnTo>
                  <a:pt x="1794372" y="10159"/>
                </a:lnTo>
                <a:lnTo>
                  <a:pt x="1806606" y="10159"/>
                </a:lnTo>
                <a:lnTo>
                  <a:pt x="1806606" y="330199"/>
                </a:lnTo>
                <a:close/>
              </a:path>
              <a:path w="1807209" h="341630">
                <a:moveTo>
                  <a:pt x="283605" y="257809"/>
                </a:moveTo>
                <a:lnTo>
                  <a:pt x="209438" y="257809"/>
                </a:lnTo>
                <a:lnTo>
                  <a:pt x="209438" y="226059"/>
                </a:lnTo>
                <a:lnTo>
                  <a:pt x="146942" y="226059"/>
                </a:lnTo>
                <a:lnTo>
                  <a:pt x="105031" y="196849"/>
                </a:lnTo>
                <a:lnTo>
                  <a:pt x="102707" y="170179"/>
                </a:lnTo>
                <a:lnTo>
                  <a:pt x="105031" y="142239"/>
                </a:lnTo>
                <a:lnTo>
                  <a:pt x="112774" y="123189"/>
                </a:lnTo>
                <a:lnTo>
                  <a:pt x="126516" y="111759"/>
                </a:lnTo>
                <a:lnTo>
                  <a:pt x="146942" y="107949"/>
                </a:lnTo>
                <a:lnTo>
                  <a:pt x="209438" y="107949"/>
                </a:lnTo>
                <a:lnTo>
                  <a:pt x="209438" y="76199"/>
                </a:lnTo>
                <a:lnTo>
                  <a:pt x="552759" y="76199"/>
                </a:lnTo>
                <a:lnTo>
                  <a:pt x="552759" y="121919"/>
                </a:lnTo>
                <a:lnTo>
                  <a:pt x="298260" y="121919"/>
                </a:lnTo>
                <a:lnTo>
                  <a:pt x="268950" y="126999"/>
                </a:lnTo>
                <a:lnTo>
                  <a:pt x="246733" y="140969"/>
                </a:lnTo>
                <a:lnTo>
                  <a:pt x="232642" y="162559"/>
                </a:lnTo>
                <a:lnTo>
                  <a:pt x="227715" y="191769"/>
                </a:lnTo>
                <a:lnTo>
                  <a:pt x="232642" y="219709"/>
                </a:lnTo>
                <a:lnTo>
                  <a:pt x="246733" y="241299"/>
                </a:lnTo>
                <a:lnTo>
                  <a:pt x="268950" y="255269"/>
                </a:lnTo>
                <a:lnTo>
                  <a:pt x="283605" y="257809"/>
                </a:lnTo>
                <a:close/>
              </a:path>
              <a:path w="1807209" h="341630">
                <a:moveTo>
                  <a:pt x="764998" y="180339"/>
                </a:moveTo>
                <a:lnTo>
                  <a:pt x="749726" y="180339"/>
                </a:lnTo>
                <a:lnTo>
                  <a:pt x="749726" y="158749"/>
                </a:lnTo>
                <a:lnTo>
                  <a:pt x="747794" y="142239"/>
                </a:lnTo>
                <a:lnTo>
                  <a:pt x="741465" y="132079"/>
                </a:lnTo>
                <a:lnTo>
                  <a:pt x="729937" y="126999"/>
                </a:lnTo>
                <a:lnTo>
                  <a:pt x="712410" y="124459"/>
                </a:lnTo>
                <a:lnTo>
                  <a:pt x="587819" y="124459"/>
                </a:lnTo>
                <a:lnTo>
                  <a:pt x="587819" y="76199"/>
                </a:lnTo>
                <a:lnTo>
                  <a:pt x="924838" y="76199"/>
                </a:lnTo>
                <a:lnTo>
                  <a:pt x="924838" y="121919"/>
                </a:lnTo>
                <a:lnTo>
                  <a:pt x="833618" y="121919"/>
                </a:lnTo>
                <a:lnTo>
                  <a:pt x="804310" y="126999"/>
                </a:lnTo>
                <a:lnTo>
                  <a:pt x="782091" y="140969"/>
                </a:lnTo>
                <a:lnTo>
                  <a:pt x="767998" y="162559"/>
                </a:lnTo>
                <a:lnTo>
                  <a:pt x="764998" y="180339"/>
                </a:lnTo>
                <a:close/>
              </a:path>
              <a:path w="1807209" h="341630">
                <a:moveTo>
                  <a:pt x="1019029" y="257809"/>
                </a:moveTo>
                <a:lnTo>
                  <a:pt x="961354" y="257809"/>
                </a:lnTo>
                <a:lnTo>
                  <a:pt x="961354" y="76199"/>
                </a:lnTo>
                <a:lnTo>
                  <a:pt x="1019029" y="76199"/>
                </a:lnTo>
                <a:lnTo>
                  <a:pt x="1019029" y="257809"/>
                </a:lnTo>
                <a:close/>
              </a:path>
              <a:path w="1807209" h="341630">
                <a:moveTo>
                  <a:pt x="1105263" y="257809"/>
                </a:moveTo>
                <a:lnTo>
                  <a:pt x="1067188" y="257809"/>
                </a:lnTo>
                <a:lnTo>
                  <a:pt x="1067188" y="76199"/>
                </a:lnTo>
                <a:lnTo>
                  <a:pt x="1160947" y="76199"/>
                </a:lnTo>
                <a:lnTo>
                  <a:pt x="1188908" y="80009"/>
                </a:lnTo>
                <a:lnTo>
                  <a:pt x="1208644" y="88899"/>
                </a:lnTo>
                <a:lnTo>
                  <a:pt x="1220346" y="106679"/>
                </a:lnTo>
                <a:lnTo>
                  <a:pt x="1220752" y="109219"/>
                </a:lnTo>
                <a:lnTo>
                  <a:pt x="1105263" y="109219"/>
                </a:lnTo>
                <a:lnTo>
                  <a:pt x="1105263" y="154939"/>
                </a:lnTo>
                <a:lnTo>
                  <a:pt x="1219430" y="154939"/>
                </a:lnTo>
                <a:lnTo>
                  <a:pt x="1214715" y="165099"/>
                </a:lnTo>
                <a:lnTo>
                  <a:pt x="1203244" y="175259"/>
                </a:lnTo>
                <a:lnTo>
                  <a:pt x="1187636" y="181609"/>
                </a:lnTo>
                <a:lnTo>
                  <a:pt x="1190644" y="186689"/>
                </a:lnTo>
                <a:lnTo>
                  <a:pt x="1105263" y="186689"/>
                </a:lnTo>
                <a:lnTo>
                  <a:pt x="1105263" y="257809"/>
                </a:lnTo>
                <a:close/>
              </a:path>
              <a:path w="1807209" h="341630">
                <a:moveTo>
                  <a:pt x="1289456" y="109219"/>
                </a:moveTo>
                <a:lnTo>
                  <a:pt x="1252650" y="109219"/>
                </a:lnTo>
                <a:lnTo>
                  <a:pt x="1252650" y="76199"/>
                </a:lnTo>
                <a:lnTo>
                  <a:pt x="1289456" y="76199"/>
                </a:lnTo>
                <a:lnTo>
                  <a:pt x="1289456" y="109219"/>
                </a:lnTo>
                <a:close/>
              </a:path>
              <a:path w="1807209" h="341630">
                <a:moveTo>
                  <a:pt x="1505405" y="257809"/>
                </a:moveTo>
                <a:lnTo>
                  <a:pt x="1470353" y="257809"/>
                </a:lnTo>
                <a:lnTo>
                  <a:pt x="1470353" y="76199"/>
                </a:lnTo>
                <a:lnTo>
                  <a:pt x="1505405" y="76199"/>
                </a:lnTo>
                <a:lnTo>
                  <a:pt x="1505405" y="187959"/>
                </a:lnTo>
                <a:lnTo>
                  <a:pt x="1545921" y="187959"/>
                </a:lnTo>
                <a:lnTo>
                  <a:pt x="1544716" y="189229"/>
                </a:lnTo>
                <a:lnTo>
                  <a:pt x="1548130" y="193039"/>
                </a:lnTo>
                <a:lnTo>
                  <a:pt x="1505405" y="193039"/>
                </a:lnTo>
                <a:lnTo>
                  <a:pt x="1505405" y="257809"/>
                </a:lnTo>
                <a:close/>
              </a:path>
              <a:path w="1807209" h="341630">
                <a:moveTo>
                  <a:pt x="1219430" y="154939"/>
                </a:moveTo>
                <a:lnTo>
                  <a:pt x="1151841" y="154939"/>
                </a:lnTo>
                <a:lnTo>
                  <a:pt x="1166696" y="153669"/>
                </a:lnTo>
                <a:lnTo>
                  <a:pt x="1177245" y="149859"/>
                </a:lnTo>
                <a:lnTo>
                  <a:pt x="1183537" y="142239"/>
                </a:lnTo>
                <a:lnTo>
                  <a:pt x="1185623" y="130809"/>
                </a:lnTo>
                <a:lnTo>
                  <a:pt x="1183537" y="120649"/>
                </a:lnTo>
                <a:lnTo>
                  <a:pt x="1177245" y="113029"/>
                </a:lnTo>
                <a:lnTo>
                  <a:pt x="1166696" y="109219"/>
                </a:lnTo>
                <a:lnTo>
                  <a:pt x="1220752" y="109219"/>
                </a:lnTo>
                <a:lnTo>
                  <a:pt x="1224204" y="130809"/>
                </a:lnTo>
                <a:lnTo>
                  <a:pt x="1221788" y="149859"/>
                </a:lnTo>
                <a:lnTo>
                  <a:pt x="1219430" y="154939"/>
                </a:lnTo>
                <a:close/>
              </a:path>
              <a:path w="1807209" h="341630">
                <a:moveTo>
                  <a:pt x="833618" y="260349"/>
                </a:moveTo>
                <a:lnTo>
                  <a:pt x="298260" y="260349"/>
                </a:lnTo>
                <a:lnTo>
                  <a:pt x="327636" y="255269"/>
                </a:lnTo>
                <a:lnTo>
                  <a:pt x="349762" y="241299"/>
                </a:lnTo>
                <a:lnTo>
                  <a:pt x="363715" y="219709"/>
                </a:lnTo>
                <a:lnTo>
                  <a:pt x="368571" y="191769"/>
                </a:lnTo>
                <a:lnTo>
                  <a:pt x="363644" y="162559"/>
                </a:lnTo>
                <a:lnTo>
                  <a:pt x="349573" y="140969"/>
                </a:lnTo>
                <a:lnTo>
                  <a:pt x="327423" y="126999"/>
                </a:lnTo>
                <a:lnTo>
                  <a:pt x="298260" y="121919"/>
                </a:lnTo>
                <a:lnTo>
                  <a:pt x="552759" y="121919"/>
                </a:lnTo>
                <a:lnTo>
                  <a:pt x="552759" y="124459"/>
                </a:lnTo>
                <a:lnTo>
                  <a:pt x="390010" y="124459"/>
                </a:lnTo>
                <a:lnTo>
                  <a:pt x="390010" y="257809"/>
                </a:lnTo>
                <a:lnTo>
                  <a:pt x="818964" y="257809"/>
                </a:lnTo>
                <a:lnTo>
                  <a:pt x="833618" y="260349"/>
                </a:lnTo>
                <a:close/>
              </a:path>
              <a:path w="1807209" h="341630">
                <a:moveTo>
                  <a:pt x="1019029" y="260349"/>
                </a:moveTo>
                <a:lnTo>
                  <a:pt x="833618" y="260349"/>
                </a:lnTo>
                <a:lnTo>
                  <a:pt x="862992" y="255269"/>
                </a:lnTo>
                <a:lnTo>
                  <a:pt x="885117" y="241299"/>
                </a:lnTo>
                <a:lnTo>
                  <a:pt x="899069" y="219709"/>
                </a:lnTo>
                <a:lnTo>
                  <a:pt x="903925" y="191769"/>
                </a:lnTo>
                <a:lnTo>
                  <a:pt x="899001" y="162559"/>
                </a:lnTo>
                <a:lnTo>
                  <a:pt x="884936" y="140969"/>
                </a:lnTo>
                <a:lnTo>
                  <a:pt x="862788" y="126999"/>
                </a:lnTo>
                <a:lnTo>
                  <a:pt x="833618" y="121919"/>
                </a:lnTo>
                <a:lnTo>
                  <a:pt x="924838" y="121919"/>
                </a:lnTo>
                <a:lnTo>
                  <a:pt x="924838" y="257809"/>
                </a:lnTo>
                <a:lnTo>
                  <a:pt x="1019029" y="257809"/>
                </a:lnTo>
                <a:lnTo>
                  <a:pt x="1019029" y="260349"/>
                </a:lnTo>
                <a:close/>
              </a:path>
              <a:path w="1807209" h="341630">
                <a:moveTo>
                  <a:pt x="592839" y="257809"/>
                </a:moveTo>
                <a:lnTo>
                  <a:pt x="511435" y="257809"/>
                </a:lnTo>
                <a:lnTo>
                  <a:pt x="511435" y="172719"/>
                </a:lnTo>
                <a:lnTo>
                  <a:pt x="508300" y="151129"/>
                </a:lnTo>
                <a:lnTo>
                  <a:pt x="498456" y="135889"/>
                </a:lnTo>
                <a:lnTo>
                  <a:pt x="481242" y="126999"/>
                </a:lnTo>
                <a:lnTo>
                  <a:pt x="455997" y="124459"/>
                </a:lnTo>
                <a:lnTo>
                  <a:pt x="528097" y="124459"/>
                </a:lnTo>
                <a:lnTo>
                  <a:pt x="528097" y="151129"/>
                </a:lnTo>
                <a:lnTo>
                  <a:pt x="552759" y="151129"/>
                </a:lnTo>
                <a:lnTo>
                  <a:pt x="552759" y="215899"/>
                </a:lnTo>
                <a:lnTo>
                  <a:pt x="555443" y="233679"/>
                </a:lnTo>
                <a:lnTo>
                  <a:pt x="563257" y="246379"/>
                </a:lnTo>
                <a:lnTo>
                  <a:pt x="575842" y="255269"/>
                </a:lnTo>
                <a:lnTo>
                  <a:pt x="592839" y="257809"/>
                </a:lnTo>
                <a:close/>
              </a:path>
              <a:path w="1807209" h="341630">
                <a:moveTo>
                  <a:pt x="653439" y="257809"/>
                </a:moveTo>
                <a:lnTo>
                  <a:pt x="624845" y="257809"/>
                </a:lnTo>
                <a:lnTo>
                  <a:pt x="624845" y="231139"/>
                </a:lnTo>
                <a:lnTo>
                  <a:pt x="610456" y="231139"/>
                </a:lnTo>
                <a:lnTo>
                  <a:pt x="599377" y="229869"/>
                </a:lnTo>
                <a:lnTo>
                  <a:pt x="592434" y="224789"/>
                </a:lnTo>
                <a:lnTo>
                  <a:pt x="588843" y="217169"/>
                </a:lnTo>
                <a:lnTo>
                  <a:pt x="587819" y="204469"/>
                </a:lnTo>
                <a:lnTo>
                  <a:pt x="587819" y="151129"/>
                </a:lnTo>
                <a:lnTo>
                  <a:pt x="624845" y="151129"/>
                </a:lnTo>
                <a:lnTo>
                  <a:pt x="624845" y="124459"/>
                </a:lnTo>
                <a:lnTo>
                  <a:pt x="653439" y="124459"/>
                </a:lnTo>
                <a:lnTo>
                  <a:pt x="653439" y="257809"/>
                </a:lnTo>
                <a:close/>
              </a:path>
              <a:path w="1807209" h="341630">
                <a:moveTo>
                  <a:pt x="1289456" y="257809"/>
                </a:moveTo>
                <a:lnTo>
                  <a:pt x="1252650" y="257809"/>
                </a:lnTo>
                <a:lnTo>
                  <a:pt x="1252650" y="124459"/>
                </a:lnTo>
                <a:lnTo>
                  <a:pt x="1289456" y="124459"/>
                </a:lnTo>
                <a:lnTo>
                  <a:pt x="1289456" y="257809"/>
                </a:lnTo>
                <a:close/>
              </a:path>
              <a:path w="1807209" h="341630">
                <a:moveTo>
                  <a:pt x="1408124" y="257809"/>
                </a:moveTo>
                <a:lnTo>
                  <a:pt x="1317665" y="257809"/>
                </a:lnTo>
                <a:lnTo>
                  <a:pt x="1317665" y="229869"/>
                </a:lnTo>
                <a:lnTo>
                  <a:pt x="1404098" y="229869"/>
                </a:lnTo>
                <a:lnTo>
                  <a:pt x="1410392" y="226059"/>
                </a:lnTo>
                <a:lnTo>
                  <a:pt x="1410392" y="207009"/>
                </a:lnTo>
                <a:lnTo>
                  <a:pt x="1404098" y="203199"/>
                </a:lnTo>
                <a:lnTo>
                  <a:pt x="1361249" y="203199"/>
                </a:lnTo>
                <a:lnTo>
                  <a:pt x="1340481" y="201929"/>
                </a:lnTo>
                <a:lnTo>
                  <a:pt x="1326234" y="196849"/>
                </a:lnTo>
                <a:lnTo>
                  <a:pt x="1318034" y="185419"/>
                </a:lnTo>
                <a:lnTo>
                  <a:pt x="1315406" y="166369"/>
                </a:lnTo>
                <a:lnTo>
                  <a:pt x="1318227" y="147319"/>
                </a:lnTo>
                <a:lnTo>
                  <a:pt x="1326834" y="134619"/>
                </a:lnTo>
                <a:lnTo>
                  <a:pt x="1341445" y="126999"/>
                </a:lnTo>
                <a:lnTo>
                  <a:pt x="1362277" y="124459"/>
                </a:lnTo>
                <a:lnTo>
                  <a:pt x="1437634" y="124459"/>
                </a:lnTo>
                <a:lnTo>
                  <a:pt x="1437634" y="152399"/>
                </a:lnTo>
                <a:lnTo>
                  <a:pt x="1365146" y="152399"/>
                </a:lnTo>
                <a:lnTo>
                  <a:pt x="1357575" y="153669"/>
                </a:lnTo>
                <a:lnTo>
                  <a:pt x="1352978" y="157479"/>
                </a:lnTo>
                <a:lnTo>
                  <a:pt x="1351430" y="165099"/>
                </a:lnTo>
                <a:lnTo>
                  <a:pt x="1351430" y="172719"/>
                </a:lnTo>
                <a:lnTo>
                  <a:pt x="1356743" y="176529"/>
                </a:lnTo>
                <a:lnTo>
                  <a:pt x="1399821" y="176529"/>
                </a:lnTo>
                <a:lnTo>
                  <a:pt x="1419113" y="179069"/>
                </a:lnTo>
                <a:lnTo>
                  <a:pt x="1433065" y="186689"/>
                </a:lnTo>
                <a:lnTo>
                  <a:pt x="1441539" y="199389"/>
                </a:lnTo>
                <a:lnTo>
                  <a:pt x="1444394" y="215899"/>
                </a:lnTo>
                <a:lnTo>
                  <a:pt x="1441669" y="232409"/>
                </a:lnTo>
                <a:lnTo>
                  <a:pt x="1434103" y="246379"/>
                </a:lnTo>
                <a:lnTo>
                  <a:pt x="1422616" y="253999"/>
                </a:lnTo>
                <a:lnTo>
                  <a:pt x="1408124" y="257809"/>
                </a:lnTo>
                <a:close/>
              </a:path>
              <a:path w="1807209" h="341630">
                <a:moveTo>
                  <a:pt x="1545921" y="187959"/>
                </a:moveTo>
                <a:lnTo>
                  <a:pt x="1505405" y="187959"/>
                </a:lnTo>
                <a:lnTo>
                  <a:pt x="1561849" y="124459"/>
                </a:lnTo>
                <a:lnTo>
                  <a:pt x="1606180" y="124459"/>
                </a:lnTo>
                <a:lnTo>
                  <a:pt x="1545921" y="187959"/>
                </a:lnTo>
                <a:close/>
              </a:path>
              <a:path w="1807209" h="341630">
                <a:moveTo>
                  <a:pt x="1712147" y="257809"/>
                </a:moveTo>
                <a:lnTo>
                  <a:pt x="1621701" y="257809"/>
                </a:lnTo>
                <a:lnTo>
                  <a:pt x="1621701" y="229869"/>
                </a:lnTo>
                <a:lnTo>
                  <a:pt x="1708104" y="229869"/>
                </a:lnTo>
                <a:lnTo>
                  <a:pt x="1714454" y="226059"/>
                </a:lnTo>
                <a:lnTo>
                  <a:pt x="1714454" y="207009"/>
                </a:lnTo>
                <a:lnTo>
                  <a:pt x="1708104" y="203199"/>
                </a:lnTo>
                <a:lnTo>
                  <a:pt x="1665289" y="203199"/>
                </a:lnTo>
                <a:lnTo>
                  <a:pt x="1644515" y="201929"/>
                </a:lnTo>
                <a:lnTo>
                  <a:pt x="1630265" y="196849"/>
                </a:lnTo>
                <a:lnTo>
                  <a:pt x="1622065" y="185419"/>
                </a:lnTo>
                <a:lnTo>
                  <a:pt x="1619437" y="166369"/>
                </a:lnTo>
                <a:lnTo>
                  <a:pt x="1622256" y="147319"/>
                </a:lnTo>
                <a:lnTo>
                  <a:pt x="1630858" y="134619"/>
                </a:lnTo>
                <a:lnTo>
                  <a:pt x="1645466" y="126999"/>
                </a:lnTo>
                <a:lnTo>
                  <a:pt x="1666300" y="124459"/>
                </a:lnTo>
                <a:lnTo>
                  <a:pt x="1741669" y="124459"/>
                </a:lnTo>
                <a:lnTo>
                  <a:pt x="1741669" y="152399"/>
                </a:lnTo>
                <a:lnTo>
                  <a:pt x="1669185" y="152399"/>
                </a:lnTo>
                <a:lnTo>
                  <a:pt x="1661605" y="153669"/>
                </a:lnTo>
                <a:lnTo>
                  <a:pt x="1657003" y="157479"/>
                </a:lnTo>
                <a:lnTo>
                  <a:pt x="1655453" y="165099"/>
                </a:lnTo>
                <a:lnTo>
                  <a:pt x="1655453" y="172719"/>
                </a:lnTo>
                <a:lnTo>
                  <a:pt x="1660770" y="176529"/>
                </a:lnTo>
                <a:lnTo>
                  <a:pt x="1703849" y="176529"/>
                </a:lnTo>
                <a:lnTo>
                  <a:pt x="1723149" y="179069"/>
                </a:lnTo>
                <a:lnTo>
                  <a:pt x="1737108" y="186689"/>
                </a:lnTo>
                <a:lnTo>
                  <a:pt x="1745586" y="199389"/>
                </a:lnTo>
                <a:lnTo>
                  <a:pt x="1748443" y="215899"/>
                </a:lnTo>
                <a:lnTo>
                  <a:pt x="1745716" y="232409"/>
                </a:lnTo>
                <a:lnTo>
                  <a:pt x="1738146" y="246379"/>
                </a:lnTo>
                <a:lnTo>
                  <a:pt x="1726650" y="253999"/>
                </a:lnTo>
                <a:lnTo>
                  <a:pt x="1712147" y="257809"/>
                </a:lnTo>
                <a:close/>
              </a:path>
              <a:path w="1807209" h="341630">
                <a:moveTo>
                  <a:pt x="818964" y="257809"/>
                </a:moveTo>
                <a:lnTo>
                  <a:pt x="688473" y="257809"/>
                </a:lnTo>
                <a:lnTo>
                  <a:pt x="688473" y="149859"/>
                </a:lnTo>
                <a:lnTo>
                  <a:pt x="712173" y="149859"/>
                </a:lnTo>
                <a:lnTo>
                  <a:pt x="716190" y="151129"/>
                </a:lnTo>
                <a:lnTo>
                  <a:pt x="716190" y="180339"/>
                </a:lnTo>
                <a:lnTo>
                  <a:pt x="764998" y="180339"/>
                </a:lnTo>
                <a:lnTo>
                  <a:pt x="763070" y="191769"/>
                </a:lnTo>
                <a:lnTo>
                  <a:pt x="767998" y="219709"/>
                </a:lnTo>
                <a:lnTo>
                  <a:pt x="782091" y="241299"/>
                </a:lnTo>
                <a:lnTo>
                  <a:pt x="804310" y="255269"/>
                </a:lnTo>
                <a:lnTo>
                  <a:pt x="818964" y="257809"/>
                </a:lnTo>
                <a:close/>
              </a:path>
              <a:path w="1807209" h="341630">
                <a:moveTo>
                  <a:pt x="298000" y="231139"/>
                </a:moveTo>
                <a:lnTo>
                  <a:pt x="284048" y="228599"/>
                </a:lnTo>
                <a:lnTo>
                  <a:pt x="273502" y="220979"/>
                </a:lnTo>
                <a:lnTo>
                  <a:pt x="266831" y="208279"/>
                </a:lnTo>
                <a:lnTo>
                  <a:pt x="264504" y="191769"/>
                </a:lnTo>
                <a:lnTo>
                  <a:pt x="266869" y="173989"/>
                </a:lnTo>
                <a:lnTo>
                  <a:pt x="273603" y="161289"/>
                </a:lnTo>
                <a:lnTo>
                  <a:pt x="284161" y="153669"/>
                </a:lnTo>
                <a:lnTo>
                  <a:pt x="298000" y="151129"/>
                </a:lnTo>
                <a:lnTo>
                  <a:pt x="312116" y="153669"/>
                </a:lnTo>
                <a:lnTo>
                  <a:pt x="322751" y="161289"/>
                </a:lnTo>
                <a:lnTo>
                  <a:pt x="329460" y="173989"/>
                </a:lnTo>
                <a:lnTo>
                  <a:pt x="331795" y="191769"/>
                </a:lnTo>
                <a:lnTo>
                  <a:pt x="329426" y="208279"/>
                </a:lnTo>
                <a:lnTo>
                  <a:pt x="322661" y="220979"/>
                </a:lnTo>
                <a:lnTo>
                  <a:pt x="312014" y="228599"/>
                </a:lnTo>
                <a:lnTo>
                  <a:pt x="298000" y="231139"/>
                </a:lnTo>
                <a:close/>
              </a:path>
              <a:path w="1807209" h="341630">
                <a:moveTo>
                  <a:pt x="833381" y="231139"/>
                </a:moveTo>
                <a:lnTo>
                  <a:pt x="819431" y="228599"/>
                </a:lnTo>
                <a:lnTo>
                  <a:pt x="808869" y="220979"/>
                </a:lnTo>
                <a:lnTo>
                  <a:pt x="802178" y="208279"/>
                </a:lnTo>
                <a:lnTo>
                  <a:pt x="799841" y="191769"/>
                </a:lnTo>
                <a:lnTo>
                  <a:pt x="802211" y="173989"/>
                </a:lnTo>
                <a:lnTo>
                  <a:pt x="808957" y="161289"/>
                </a:lnTo>
                <a:lnTo>
                  <a:pt x="819529" y="153669"/>
                </a:lnTo>
                <a:lnTo>
                  <a:pt x="833381" y="151129"/>
                </a:lnTo>
                <a:lnTo>
                  <a:pt x="847470" y="153669"/>
                </a:lnTo>
                <a:lnTo>
                  <a:pt x="858090" y="161289"/>
                </a:lnTo>
                <a:lnTo>
                  <a:pt x="864790" y="173989"/>
                </a:lnTo>
                <a:lnTo>
                  <a:pt x="867124" y="191769"/>
                </a:lnTo>
                <a:lnTo>
                  <a:pt x="864755" y="208279"/>
                </a:lnTo>
                <a:lnTo>
                  <a:pt x="857994" y="220979"/>
                </a:lnTo>
                <a:lnTo>
                  <a:pt x="847363" y="228599"/>
                </a:lnTo>
                <a:lnTo>
                  <a:pt x="833381" y="231139"/>
                </a:lnTo>
                <a:close/>
              </a:path>
              <a:path w="1807209" h="341630">
                <a:moveTo>
                  <a:pt x="476413" y="257809"/>
                </a:moveTo>
                <a:lnTo>
                  <a:pt x="425036" y="257809"/>
                </a:lnTo>
                <a:lnTo>
                  <a:pt x="425036" y="153669"/>
                </a:lnTo>
                <a:lnTo>
                  <a:pt x="453271" y="153669"/>
                </a:lnTo>
                <a:lnTo>
                  <a:pt x="465278" y="154939"/>
                </a:lnTo>
                <a:lnTo>
                  <a:pt x="472300" y="158749"/>
                </a:lnTo>
                <a:lnTo>
                  <a:pt x="475594" y="166369"/>
                </a:lnTo>
                <a:lnTo>
                  <a:pt x="476322" y="176529"/>
                </a:lnTo>
                <a:lnTo>
                  <a:pt x="476413" y="257809"/>
                </a:lnTo>
                <a:close/>
              </a:path>
              <a:path w="1807209" h="341630">
                <a:moveTo>
                  <a:pt x="1232762" y="257809"/>
                </a:moveTo>
                <a:lnTo>
                  <a:pt x="1189934" y="257809"/>
                </a:lnTo>
                <a:lnTo>
                  <a:pt x="1150117" y="186689"/>
                </a:lnTo>
                <a:lnTo>
                  <a:pt x="1190644" y="186689"/>
                </a:lnTo>
                <a:lnTo>
                  <a:pt x="1232762" y="257809"/>
                </a:lnTo>
                <a:close/>
              </a:path>
              <a:path w="1807209" h="341630">
                <a:moveTo>
                  <a:pt x="1606180" y="257809"/>
                </a:moveTo>
                <a:lnTo>
                  <a:pt x="1559049" y="257809"/>
                </a:lnTo>
                <a:lnTo>
                  <a:pt x="1505405" y="193039"/>
                </a:lnTo>
                <a:lnTo>
                  <a:pt x="1548130" y="193039"/>
                </a:lnTo>
                <a:lnTo>
                  <a:pt x="1606180" y="2578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C9A551-13A3-D75C-CCFB-767665ED86EB}"/>
              </a:ext>
            </a:extLst>
          </p:cNvPr>
          <p:cNvSpPr/>
          <p:nvPr/>
        </p:nvSpPr>
        <p:spPr>
          <a:xfrm>
            <a:off x="1097925" y="4313082"/>
            <a:ext cx="8405304" cy="1215263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F2094687-95AE-67BA-0C6F-867278B1ECD6}"/>
              </a:ext>
            </a:extLst>
          </p:cNvPr>
          <p:cNvSpPr txBox="1"/>
          <p:nvPr/>
        </p:nvSpPr>
        <p:spPr>
          <a:xfrm>
            <a:off x="1320949" y="4078728"/>
            <a:ext cx="8405304" cy="1374735"/>
          </a:xfrm>
          <a:prstGeom prst="rect">
            <a:avLst/>
          </a:prstGeom>
        </p:spPr>
        <p:txBody>
          <a:bodyPr vert="horz" wrap="square" lIns="0" tIns="3556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00"/>
              </a:spcBef>
            </a:pPr>
            <a:r>
              <a:rPr lang="en-GB" sz="2000" b="1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From AI Governance to Real Risk: Translating Frameworks into Action</a:t>
            </a:r>
          </a:p>
          <a:p>
            <a:pPr marL="38100">
              <a:spcBef>
                <a:spcPts val="600"/>
              </a:spcBef>
            </a:pPr>
            <a:r>
              <a:rPr lang="en-US" i="1" dirty="0">
                <a:solidFill>
                  <a:schemeClr val="bg1"/>
                </a:solidFill>
                <a:latin typeface="Aptos" panose="020B0004020202020204" pitchFamily="34" charset="0"/>
              </a:rPr>
              <a:t>MARIM Conference – Day 1 – July 28, 2026 - 15:00-15:40</a:t>
            </a:r>
          </a:p>
          <a:p>
            <a:pPr marL="38100">
              <a:spcBef>
                <a:spcPts val="600"/>
              </a:spcBef>
            </a:pPr>
            <a:r>
              <a:rPr lang="en-US" i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SimSun" panose="02010600030101010101" pitchFamily="2" charset="-122"/>
                <a:cs typeface="Arial Unicode MS"/>
              </a:rPr>
              <a:t>Greg Sinclair</a:t>
            </a:r>
          </a:p>
        </p:txBody>
      </p:sp>
    </p:spTree>
    <p:extLst>
      <p:ext uri="{BB962C8B-B14F-4D97-AF65-F5344CB8AC3E}">
        <p14:creationId xmlns:p14="http://schemas.microsoft.com/office/powerpoint/2010/main" val="376984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80469-09EB-2586-BCB9-30C5D5065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B82F6A-C058-5B96-57C4-80699682C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8166"/>
            <a:ext cx="12153895" cy="4420766"/>
          </a:xfrm>
          <a:prstGeom prst="rect">
            <a:avLst/>
          </a:prstGeom>
        </p:spPr>
      </p:pic>
      <p:sp>
        <p:nvSpPr>
          <p:cNvPr id="3" name="object 12">
            <a:extLst>
              <a:ext uri="{FF2B5EF4-FFF2-40B4-BE49-F238E27FC236}">
                <a16:creationId xmlns:a16="http://schemas.microsoft.com/office/drawing/2014/main" id="{B3EF3C7E-791C-3DC3-DD1F-C037B9A15D9F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5BB1C7C2-881D-5F53-B0FD-DACE3620C3D6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EA6DC3FA-B160-1DFF-CC22-6AA98A2C049A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9" y="1005230"/>
            <a:ext cx="215900" cy="434975"/>
          </a:xfrm>
          <a:prstGeom prst="rect">
            <a:avLst/>
          </a:prstGeom>
        </p:spPr>
      </p:pic>
      <p:sp>
        <p:nvSpPr>
          <p:cNvPr id="44" name="object 157">
            <a:extLst>
              <a:ext uri="{FF2B5EF4-FFF2-40B4-BE49-F238E27FC236}">
                <a16:creationId xmlns:a16="http://schemas.microsoft.com/office/drawing/2014/main" id="{D388EB11-40FE-1A73-34F6-96283A85A3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997" y="868300"/>
            <a:ext cx="10852510" cy="60016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5100" b="0" spc="-1320" baseline="-8169" dirty="0">
                <a:cs typeface="Courier New"/>
              </a:rPr>
              <a:t> </a:t>
            </a:r>
            <a:r>
              <a:rPr lang="en-US" sz="2900" dirty="0"/>
              <a:t>Conclusion: Governance becomes real only when measured</a:t>
            </a:r>
            <a:endParaRPr sz="2900" dirty="0">
              <a:cs typeface="Courier New"/>
            </a:endParaRPr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C52799F7-7332-DA86-2D63-3800151C8FB4}"/>
              </a:ext>
            </a:extLst>
          </p:cNvPr>
          <p:cNvSpPr/>
          <p:nvPr/>
        </p:nvSpPr>
        <p:spPr>
          <a:xfrm>
            <a:off x="694752" y="1704201"/>
            <a:ext cx="5401248" cy="1361754"/>
          </a:xfrm>
          <a:prstGeom prst="roundRect">
            <a:avLst>
              <a:gd name="adj" fmla="val 7397"/>
            </a:avLst>
          </a:prstGeom>
          <a:solidFill>
            <a:schemeClr val="accent5"/>
          </a:solidFill>
          <a:ln w="4763">
            <a:solidFill>
              <a:srgbClr val="B5C1E2"/>
            </a:solidFill>
            <a:prstDash val="solid"/>
          </a:ln>
          <a:effectLst>
            <a:outerShdw blurRad="101600" dist="1524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GB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632ED0DA-B96F-EC60-8BEB-C466D83E1C1A}"/>
              </a:ext>
            </a:extLst>
          </p:cNvPr>
          <p:cNvSpPr/>
          <p:nvPr/>
        </p:nvSpPr>
        <p:spPr>
          <a:xfrm>
            <a:off x="830560" y="1970977"/>
            <a:ext cx="2730203" cy="254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The Missing Bridge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F07D8B3F-071A-F6DC-C0DF-DBDA904D470A}"/>
              </a:ext>
            </a:extLst>
          </p:cNvPr>
          <p:cNvSpPr/>
          <p:nvPr/>
        </p:nvSpPr>
        <p:spPr>
          <a:xfrm>
            <a:off x="830560" y="2321418"/>
            <a:ext cx="5125623" cy="6566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2000"/>
              </a:lnSpc>
            </a:pPr>
            <a:r>
              <a:rPr lang="en-US" sz="1267" dirty="0">
                <a:solidFill>
                  <a:schemeClr val="bg1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Dimensional governance tracks authority, autonomy, and accountability as </a:t>
            </a:r>
            <a:r>
              <a:rPr lang="en-US" sz="1267" dirty="0">
                <a:solidFill>
                  <a:schemeClr val="bg1"/>
                </a:solidFill>
                <a:latin typeface="Aptos" panose="020B0004020202020204" pitchFamily="34" charset="0"/>
                <a:ea typeface="IBM Plex Sans Bold" pitchFamily="34" charset="-122"/>
                <a:cs typeface="IBM Plex Sans Bold" pitchFamily="34" charset="-120"/>
              </a:rPr>
              <a:t>live operational variables</a:t>
            </a:r>
            <a:r>
              <a:rPr lang="en-US" sz="1267" dirty="0">
                <a:solidFill>
                  <a:schemeClr val="bg1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 not one-time classifications.</a:t>
            </a:r>
            <a:endParaRPr lang="en-US" sz="1267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ABD9CD87-2D58-0D47-086D-D0F418A92AA6}"/>
              </a:ext>
            </a:extLst>
          </p:cNvPr>
          <p:cNvSpPr/>
          <p:nvPr/>
        </p:nvSpPr>
        <p:spPr>
          <a:xfrm>
            <a:off x="6222209" y="1728167"/>
            <a:ext cx="5539233" cy="1337788"/>
          </a:xfrm>
          <a:prstGeom prst="roundRect">
            <a:avLst>
              <a:gd name="adj" fmla="val 7397"/>
            </a:avLst>
          </a:prstGeom>
          <a:solidFill>
            <a:schemeClr val="accent5"/>
          </a:solidFill>
          <a:ln w="4763">
            <a:solidFill>
              <a:srgbClr val="B5C1E2"/>
            </a:solidFill>
            <a:prstDash val="solid"/>
          </a:ln>
          <a:effectLst>
            <a:outerShdw blurRad="101600" dist="1524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GB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013E64F0-4E04-09EA-E97B-24B4999CEE14}"/>
              </a:ext>
            </a:extLst>
          </p:cNvPr>
          <p:cNvSpPr/>
          <p:nvPr/>
        </p:nvSpPr>
        <p:spPr>
          <a:xfrm>
            <a:off x="6391278" y="1897235"/>
            <a:ext cx="2730301" cy="254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Frameworks as Foundations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7A15C39D-BE8B-2A6F-2378-BCE3A835073C}"/>
              </a:ext>
            </a:extLst>
          </p:cNvPr>
          <p:cNvSpPr/>
          <p:nvPr/>
        </p:nvSpPr>
        <p:spPr>
          <a:xfrm>
            <a:off x="6391278" y="2247676"/>
            <a:ext cx="5210696" cy="8722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2000"/>
              </a:lnSpc>
            </a:pPr>
            <a:r>
              <a:rPr lang="en-US" sz="1267" dirty="0">
                <a:solidFill>
                  <a:schemeClr val="bg1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EU AI Act, NIST AI RMF, ISO/IEC 42001, and Singapore's MGF provide complementary legal, lifecycle, management-system, and agentic-control foundations.</a:t>
            </a:r>
            <a:endParaRPr lang="en-US" sz="1267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DEBB8615-658E-2C6B-EE0B-55A5EF1F9F08}"/>
              </a:ext>
            </a:extLst>
          </p:cNvPr>
          <p:cNvSpPr/>
          <p:nvPr/>
        </p:nvSpPr>
        <p:spPr>
          <a:xfrm>
            <a:off x="619473" y="4793427"/>
            <a:ext cx="11141969" cy="944643"/>
          </a:xfrm>
          <a:prstGeom prst="roundRect">
            <a:avLst>
              <a:gd name="adj" fmla="val 10009"/>
            </a:avLst>
          </a:prstGeom>
          <a:solidFill>
            <a:schemeClr val="accent5"/>
          </a:solidFill>
          <a:ln w="4763">
            <a:solidFill>
              <a:srgbClr val="B5C1E2"/>
            </a:solidFill>
            <a:prstDash val="solid"/>
          </a:ln>
          <a:effectLst>
            <a:outerShdw blurRad="101600" dist="1524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GB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79E9FCDC-09C9-E483-F85A-9C7B0D5A1F15}"/>
              </a:ext>
            </a:extLst>
          </p:cNvPr>
          <p:cNvSpPr/>
          <p:nvPr/>
        </p:nvSpPr>
        <p:spPr>
          <a:xfrm>
            <a:off x="788540" y="4962497"/>
            <a:ext cx="5958880" cy="254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Platforms as Enablers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D16BFE5A-63B0-3939-8D1F-5DA0619EE66F}"/>
              </a:ext>
            </a:extLst>
          </p:cNvPr>
          <p:cNvSpPr/>
          <p:nvPr/>
        </p:nvSpPr>
        <p:spPr>
          <a:xfrm>
            <a:off x="788540" y="5312936"/>
            <a:ext cx="10813434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2000"/>
              </a:lnSpc>
            </a:pPr>
            <a:r>
              <a:rPr lang="en-US" sz="1267" dirty="0">
                <a:solidFill>
                  <a:schemeClr val="bg1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Tools can enforce controls and collect evidence but cannot replace the organisation's own 3A model, thresholds, and accountability decisions.</a:t>
            </a:r>
            <a:endParaRPr lang="en-US" sz="1267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34D1A8F9-EAA7-BB2D-C13B-6C11C0C16AC4}"/>
              </a:ext>
            </a:extLst>
          </p:cNvPr>
          <p:cNvSpPr/>
          <p:nvPr/>
        </p:nvSpPr>
        <p:spPr>
          <a:xfrm>
            <a:off x="722562" y="5858898"/>
            <a:ext cx="11122917" cy="516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2000"/>
              </a:lnSpc>
            </a:pP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AI governance becomes real only when frameworks are translated into measurable controls over machine action.</a:t>
            </a:r>
            <a:endParaRPr lang="en-US" sz="1267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511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3429000" cy="6858000"/>
          </a:xfrm>
          <a:custGeom>
            <a:avLst/>
            <a:gdLst/>
            <a:ahLst/>
            <a:cxnLst/>
            <a:rect l="l" t="t" r="r" b="b"/>
            <a:pathLst>
              <a:path w="3429000" h="6858000">
                <a:moveTo>
                  <a:pt x="0" y="0"/>
                </a:moveTo>
                <a:lnTo>
                  <a:pt x="0" y="2357996"/>
                </a:lnTo>
                <a:lnTo>
                  <a:pt x="1070991" y="3428987"/>
                </a:lnTo>
                <a:lnTo>
                  <a:pt x="0" y="4499978"/>
                </a:lnTo>
                <a:lnTo>
                  <a:pt x="0" y="6857974"/>
                </a:lnTo>
                <a:lnTo>
                  <a:pt x="3428987" y="3428987"/>
                </a:lnTo>
                <a:lnTo>
                  <a:pt x="0" y="0"/>
                </a:lnTo>
                <a:close/>
              </a:path>
            </a:pathLst>
          </a:custGeom>
          <a:solidFill>
            <a:srgbClr val="18485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954586" y="431997"/>
            <a:ext cx="1807210" cy="341630"/>
          </a:xfrm>
          <a:custGeom>
            <a:avLst/>
            <a:gdLst/>
            <a:ahLst/>
            <a:cxnLst/>
            <a:rect l="l" t="t" r="r" b="b"/>
            <a:pathLst>
              <a:path w="1807209" h="341630">
                <a:moveTo>
                  <a:pt x="1806606" y="341629"/>
                </a:moveTo>
                <a:lnTo>
                  <a:pt x="0" y="341629"/>
                </a:lnTo>
                <a:lnTo>
                  <a:pt x="0" y="0"/>
                </a:lnTo>
                <a:lnTo>
                  <a:pt x="1806606" y="0"/>
                </a:lnTo>
                <a:lnTo>
                  <a:pt x="1806606" y="10159"/>
                </a:lnTo>
                <a:lnTo>
                  <a:pt x="1019029" y="10159"/>
                </a:lnTo>
                <a:lnTo>
                  <a:pt x="1019029" y="76199"/>
                </a:lnTo>
                <a:lnTo>
                  <a:pt x="146194" y="76199"/>
                </a:lnTo>
                <a:lnTo>
                  <a:pt x="108318" y="82549"/>
                </a:lnTo>
                <a:lnTo>
                  <a:pt x="81762" y="99059"/>
                </a:lnTo>
                <a:lnTo>
                  <a:pt x="66124" y="128269"/>
                </a:lnTo>
                <a:lnTo>
                  <a:pt x="61001" y="170179"/>
                </a:lnTo>
                <a:lnTo>
                  <a:pt x="62714" y="193039"/>
                </a:lnTo>
                <a:lnTo>
                  <a:pt x="76539" y="228599"/>
                </a:lnTo>
                <a:lnTo>
                  <a:pt x="115356" y="255269"/>
                </a:lnTo>
                <a:lnTo>
                  <a:pt x="145183" y="257809"/>
                </a:lnTo>
                <a:lnTo>
                  <a:pt x="283605" y="257809"/>
                </a:lnTo>
                <a:lnTo>
                  <a:pt x="298260" y="260349"/>
                </a:lnTo>
                <a:lnTo>
                  <a:pt x="1019029" y="260349"/>
                </a:lnTo>
                <a:lnTo>
                  <a:pt x="1019029" y="330199"/>
                </a:lnTo>
                <a:lnTo>
                  <a:pt x="1806606" y="330199"/>
                </a:lnTo>
                <a:lnTo>
                  <a:pt x="1806606" y="341629"/>
                </a:lnTo>
                <a:close/>
              </a:path>
              <a:path w="1807209" h="341630">
                <a:moveTo>
                  <a:pt x="1806606" y="330199"/>
                </a:moveTo>
                <a:lnTo>
                  <a:pt x="1794372" y="330199"/>
                </a:lnTo>
                <a:lnTo>
                  <a:pt x="1794372" y="10159"/>
                </a:lnTo>
                <a:lnTo>
                  <a:pt x="1806606" y="10159"/>
                </a:lnTo>
                <a:lnTo>
                  <a:pt x="1806606" y="330199"/>
                </a:lnTo>
                <a:close/>
              </a:path>
              <a:path w="1807209" h="341630">
                <a:moveTo>
                  <a:pt x="283605" y="257809"/>
                </a:moveTo>
                <a:lnTo>
                  <a:pt x="209438" y="257809"/>
                </a:lnTo>
                <a:lnTo>
                  <a:pt x="209438" y="226059"/>
                </a:lnTo>
                <a:lnTo>
                  <a:pt x="146942" y="226059"/>
                </a:lnTo>
                <a:lnTo>
                  <a:pt x="105031" y="196849"/>
                </a:lnTo>
                <a:lnTo>
                  <a:pt x="102707" y="170179"/>
                </a:lnTo>
                <a:lnTo>
                  <a:pt x="105031" y="142239"/>
                </a:lnTo>
                <a:lnTo>
                  <a:pt x="112774" y="123189"/>
                </a:lnTo>
                <a:lnTo>
                  <a:pt x="126516" y="111759"/>
                </a:lnTo>
                <a:lnTo>
                  <a:pt x="146942" y="107949"/>
                </a:lnTo>
                <a:lnTo>
                  <a:pt x="209438" y="107949"/>
                </a:lnTo>
                <a:lnTo>
                  <a:pt x="209438" y="76199"/>
                </a:lnTo>
                <a:lnTo>
                  <a:pt x="552759" y="76199"/>
                </a:lnTo>
                <a:lnTo>
                  <a:pt x="552759" y="121919"/>
                </a:lnTo>
                <a:lnTo>
                  <a:pt x="298260" y="121919"/>
                </a:lnTo>
                <a:lnTo>
                  <a:pt x="268950" y="126999"/>
                </a:lnTo>
                <a:lnTo>
                  <a:pt x="246733" y="140969"/>
                </a:lnTo>
                <a:lnTo>
                  <a:pt x="232642" y="162559"/>
                </a:lnTo>
                <a:lnTo>
                  <a:pt x="227715" y="191769"/>
                </a:lnTo>
                <a:lnTo>
                  <a:pt x="232642" y="219709"/>
                </a:lnTo>
                <a:lnTo>
                  <a:pt x="246733" y="241299"/>
                </a:lnTo>
                <a:lnTo>
                  <a:pt x="268950" y="255269"/>
                </a:lnTo>
                <a:lnTo>
                  <a:pt x="283605" y="257809"/>
                </a:lnTo>
                <a:close/>
              </a:path>
              <a:path w="1807209" h="341630">
                <a:moveTo>
                  <a:pt x="764998" y="180339"/>
                </a:moveTo>
                <a:lnTo>
                  <a:pt x="749726" y="180339"/>
                </a:lnTo>
                <a:lnTo>
                  <a:pt x="749726" y="158749"/>
                </a:lnTo>
                <a:lnTo>
                  <a:pt x="747794" y="142239"/>
                </a:lnTo>
                <a:lnTo>
                  <a:pt x="741465" y="132079"/>
                </a:lnTo>
                <a:lnTo>
                  <a:pt x="729937" y="126999"/>
                </a:lnTo>
                <a:lnTo>
                  <a:pt x="712410" y="124459"/>
                </a:lnTo>
                <a:lnTo>
                  <a:pt x="587819" y="124459"/>
                </a:lnTo>
                <a:lnTo>
                  <a:pt x="587819" y="76199"/>
                </a:lnTo>
                <a:lnTo>
                  <a:pt x="924838" y="76199"/>
                </a:lnTo>
                <a:lnTo>
                  <a:pt x="924838" y="121919"/>
                </a:lnTo>
                <a:lnTo>
                  <a:pt x="833618" y="121919"/>
                </a:lnTo>
                <a:lnTo>
                  <a:pt x="804310" y="126999"/>
                </a:lnTo>
                <a:lnTo>
                  <a:pt x="782091" y="140969"/>
                </a:lnTo>
                <a:lnTo>
                  <a:pt x="767998" y="162559"/>
                </a:lnTo>
                <a:lnTo>
                  <a:pt x="764998" y="180339"/>
                </a:lnTo>
                <a:close/>
              </a:path>
              <a:path w="1807209" h="341630">
                <a:moveTo>
                  <a:pt x="1019029" y="257809"/>
                </a:moveTo>
                <a:lnTo>
                  <a:pt x="961354" y="257809"/>
                </a:lnTo>
                <a:lnTo>
                  <a:pt x="961354" y="76199"/>
                </a:lnTo>
                <a:lnTo>
                  <a:pt x="1019029" y="76199"/>
                </a:lnTo>
                <a:lnTo>
                  <a:pt x="1019029" y="257809"/>
                </a:lnTo>
                <a:close/>
              </a:path>
              <a:path w="1807209" h="341630">
                <a:moveTo>
                  <a:pt x="1105263" y="257809"/>
                </a:moveTo>
                <a:lnTo>
                  <a:pt x="1067188" y="257809"/>
                </a:lnTo>
                <a:lnTo>
                  <a:pt x="1067188" y="76199"/>
                </a:lnTo>
                <a:lnTo>
                  <a:pt x="1160947" y="76199"/>
                </a:lnTo>
                <a:lnTo>
                  <a:pt x="1188908" y="80009"/>
                </a:lnTo>
                <a:lnTo>
                  <a:pt x="1208644" y="88899"/>
                </a:lnTo>
                <a:lnTo>
                  <a:pt x="1220346" y="106679"/>
                </a:lnTo>
                <a:lnTo>
                  <a:pt x="1220752" y="109219"/>
                </a:lnTo>
                <a:lnTo>
                  <a:pt x="1105263" y="109219"/>
                </a:lnTo>
                <a:lnTo>
                  <a:pt x="1105263" y="154939"/>
                </a:lnTo>
                <a:lnTo>
                  <a:pt x="1219430" y="154939"/>
                </a:lnTo>
                <a:lnTo>
                  <a:pt x="1214715" y="165099"/>
                </a:lnTo>
                <a:lnTo>
                  <a:pt x="1203244" y="175259"/>
                </a:lnTo>
                <a:lnTo>
                  <a:pt x="1187636" y="181609"/>
                </a:lnTo>
                <a:lnTo>
                  <a:pt x="1190644" y="186689"/>
                </a:lnTo>
                <a:lnTo>
                  <a:pt x="1105263" y="186689"/>
                </a:lnTo>
                <a:lnTo>
                  <a:pt x="1105263" y="257809"/>
                </a:lnTo>
                <a:close/>
              </a:path>
              <a:path w="1807209" h="341630">
                <a:moveTo>
                  <a:pt x="1289456" y="109219"/>
                </a:moveTo>
                <a:lnTo>
                  <a:pt x="1252650" y="109219"/>
                </a:lnTo>
                <a:lnTo>
                  <a:pt x="1252650" y="76199"/>
                </a:lnTo>
                <a:lnTo>
                  <a:pt x="1289456" y="76199"/>
                </a:lnTo>
                <a:lnTo>
                  <a:pt x="1289456" y="109219"/>
                </a:lnTo>
                <a:close/>
              </a:path>
              <a:path w="1807209" h="341630">
                <a:moveTo>
                  <a:pt x="1505405" y="257809"/>
                </a:moveTo>
                <a:lnTo>
                  <a:pt x="1470353" y="257809"/>
                </a:lnTo>
                <a:lnTo>
                  <a:pt x="1470353" y="76199"/>
                </a:lnTo>
                <a:lnTo>
                  <a:pt x="1505405" y="76199"/>
                </a:lnTo>
                <a:lnTo>
                  <a:pt x="1505405" y="187959"/>
                </a:lnTo>
                <a:lnTo>
                  <a:pt x="1545921" y="187959"/>
                </a:lnTo>
                <a:lnTo>
                  <a:pt x="1544716" y="189229"/>
                </a:lnTo>
                <a:lnTo>
                  <a:pt x="1548130" y="193039"/>
                </a:lnTo>
                <a:lnTo>
                  <a:pt x="1505405" y="193039"/>
                </a:lnTo>
                <a:lnTo>
                  <a:pt x="1505405" y="257809"/>
                </a:lnTo>
                <a:close/>
              </a:path>
              <a:path w="1807209" h="341630">
                <a:moveTo>
                  <a:pt x="1219430" y="154939"/>
                </a:moveTo>
                <a:lnTo>
                  <a:pt x="1151841" y="154939"/>
                </a:lnTo>
                <a:lnTo>
                  <a:pt x="1166696" y="153669"/>
                </a:lnTo>
                <a:lnTo>
                  <a:pt x="1177245" y="149859"/>
                </a:lnTo>
                <a:lnTo>
                  <a:pt x="1183537" y="142239"/>
                </a:lnTo>
                <a:lnTo>
                  <a:pt x="1185623" y="130809"/>
                </a:lnTo>
                <a:lnTo>
                  <a:pt x="1183537" y="120649"/>
                </a:lnTo>
                <a:lnTo>
                  <a:pt x="1177245" y="113029"/>
                </a:lnTo>
                <a:lnTo>
                  <a:pt x="1166696" y="109219"/>
                </a:lnTo>
                <a:lnTo>
                  <a:pt x="1220752" y="109219"/>
                </a:lnTo>
                <a:lnTo>
                  <a:pt x="1224204" y="130809"/>
                </a:lnTo>
                <a:lnTo>
                  <a:pt x="1221788" y="149859"/>
                </a:lnTo>
                <a:lnTo>
                  <a:pt x="1219430" y="154939"/>
                </a:lnTo>
                <a:close/>
              </a:path>
              <a:path w="1807209" h="341630">
                <a:moveTo>
                  <a:pt x="833618" y="260349"/>
                </a:moveTo>
                <a:lnTo>
                  <a:pt x="298260" y="260349"/>
                </a:lnTo>
                <a:lnTo>
                  <a:pt x="327636" y="255269"/>
                </a:lnTo>
                <a:lnTo>
                  <a:pt x="349762" y="241299"/>
                </a:lnTo>
                <a:lnTo>
                  <a:pt x="363715" y="219709"/>
                </a:lnTo>
                <a:lnTo>
                  <a:pt x="368571" y="191769"/>
                </a:lnTo>
                <a:lnTo>
                  <a:pt x="363644" y="162559"/>
                </a:lnTo>
                <a:lnTo>
                  <a:pt x="349573" y="140969"/>
                </a:lnTo>
                <a:lnTo>
                  <a:pt x="327423" y="126999"/>
                </a:lnTo>
                <a:lnTo>
                  <a:pt x="298260" y="121919"/>
                </a:lnTo>
                <a:lnTo>
                  <a:pt x="552759" y="121919"/>
                </a:lnTo>
                <a:lnTo>
                  <a:pt x="552759" y="124459"/>
                </a:lnTo>
                <a:lnTo>
                  <a:pt x="390010" y="124459"/>
                </a:lnTo>
                <a:lnTo>
                  <a:pt x="390010" y="257809"/>
                </a:lnTo>
                <a:lnTo>
                  <a:pt x="818964" y="257809"/>
                </a:lnTo>
                <a:lnTo>
                  <a:pt x="833618" y="260349"/>
                </a:lnTo>
                <a:close/>
              </a:path>
              <a:path w="1807209" h="341630">
                <a:moveTo>
                  <a:pt x="1019029" y="260349"/>
                </a:moveTo>
                <a:lnTo>
                  <a:pt x="833618" y="260349"/>
                </a:lnTo>
                <a:lnTo>
                  <a:pt x="862992" y="255269"/>
                </a:lnTo>
                <a:lnTo>
                  <a:pt x="885117" y="241299"/>
                </a:lnTo>
                <a:lnTo>
                  <a:pt x="899069" y="219709"/>
                </a:lnTo>
                <a:lnTo>
                  <a:pt x="903925" y="191769"/>
                </a:lnTo>
                <a:lnTo>
                  <a:pt x="899001" y="162559"/>
                </a:lnTo>
                <a:lnTo>
                  <a:pt x="884936" y="140969"/>
                </a:lnTo>
                <a:lnTo>
                  <a:pt x="862788" y="126999"/>
                </a:lnTo>
                <a:lnTo>
                  <a:pt x="833618" y="121919"/>
                </a:lnTo>
                <a:lnTo>
                  <a:pt x="924838" y="121919"/>
                </a:lnTo>
                <a:lnTo>
                  <a:pt x="924838" y="257809"/>
                </a:lnTo>
                <a:lnTo>
                  <a:pt x="1019029" y="257809"/>
                </a:lnTo>
                <a:lnTo>
                  <a:pt x="1019029" y="260349"/>
                </a:lnTo>
                <a:close/>
              </a:path>
              <a:path w="1807209" h="341630">
                <a:moveTo>
                  <a:pt x="592839" y="257809"/>
                </a:moveTo>
                <a:lnTo>
                  <a:pt x="511435" y="257809"/>
                </a:lnTo>
                <a:lnTo>
                  <a:pt x="511435" y="172719"/>
                </a:lnTo>
                <a:lnTo>
                  <a:pt x="508300" y="151129"/>
                </a:lnTo>
                <a:lnTo>
                  <a:pt x="498456" y="135889"/>
                </a:lnTo>
                <a:lnTo>
                  <a:pt x="481242" y="126999"/>
                </a:lnTo>
                <a:lnTo>
                  <a:pt x="455997" y="124459"/>
                </a:lnTo>
                <a:lnTo>
                  <a:pt x="528097" y="124459"/>
                </a:lnTo>
                <a:lnTo>
                  <a:pt x="528097" y="151129"/>
                </a:lnTo>
                <a:lnTo>
                  <a:pt x="552759" y="151129"/>
                </a:lnTo>
                <a:lnTo>
                  <a:pt x="552759" y="215899"/>
                </a:lnTo>
                <a:lnTo>
                  <a:pt x="555443" y="233679"/>
                </a:lnTo>
                <a:lnTo>
                  <a:pt x="563257" y="246379"/>
                </a:lnTo>
                <a:lnTo>
                  <a:pt x="575842" y="255269"/>
                </a:lnTo>
                <a:lnTo>
                  <a:pt x="592839" y="257809"/>
                </a:lnTo>
                <a:close/>
              </a:path>
              <a:path w="1807209" h="341630">
                <a:moveTo>
                  <a:pt x="653439" y="257809"/>
                </a:moveTo>
                <a:lnTo>
                  <a:pt x="624845" y="257809"/>
                </a:lnTo>
                <a:lnTo>
                  <a:pt x="624845" y="231139"/>
                </a:lnTo>
                <a:lnTo>
                  <a:pt x="610456" y="231139"/>
                </a:lnTo>
                <a:lnTo>
                  <a:pt x="599377" y="229869"/>
                </a:lnTo>
                <a:lnTo>
                  <a:pt x="592434" y="224789"/>
                </a:lnTo>
                <a:lnTo>
                  <a:pt x="588843" y="217169"/>
                </a:lnTo>
                <a:lnTo>
                  <a:pt x="587819" y="204469"/>
                </a:lnTo>
                <a:lnTo>
                  <a:pt x="587819" y="151129"/>
                </a:lnTo>
                <a:lnTo>
                  <a:pt x="624845" y="151129"/>
                </a:lnTo>
                <a:lnTo>
                  <a:pt x="624845" y="124459"/>
                </a:lnTo>
                <a:lnTo>
                  <a:pt x="653439" y="124459"/>
                </a:lnTo>
                <a:lnTo>
                  <a:pt x="653439" y="257809"/>
                </a:lnTo>
                <a:close/>
              </a:path>
              <a:path w="1807209" h="341630">
                <a:moveTo>
                  <a:pt x="1289456" y="257809"/>
                </a:moveTo>
                <a:lnTo>
                  <a:pt x="1252650" y="257809"/>
                </a:lnTo>
                <a:lnTo>
                  <a:pt x="1252650" y="124459"/>
                </a:lnTo>
                <a:lnTo>
                  <a:pt x="1289456" y="124459"/>
                </a:lnTo>
                <a:lnTo>
                  <a:pt x="1289456" y="257809"/>
                </a:lnTo>
                <a:close/>
              </a:path>
              <a:path w="1807209" h="341630">
                <a:moveTo>
                  <a:pt x="1408124" y="257809"/>
                </a:moveTo>
                <a:lnTo>
                  <a:pt x="1317665" y="257809"/>
                </a:lnTo>
                <a:lnTo>
                  <a:pt x="1317665" y="229869"/>
                </a:lnTo>
                <a:lnTo>
                  <a:pt x="1404098" y="229869"/>
                </a:lnTo>
                <a:lnTo>
                  <a:pt x="1410392" y="226059"/>
                </a:lnTo>
                <a:lnTo>
                  <a:pt x="1410392" y="207009"/>
                </a:lnTo>
                <a:lnTo>
                  <a:pt x="1404098" y="203199"/>
                </a:lnTo>
                <a:lnTo>
                  <a:pt x="1361249" y="203199"/>
                </a:lnTo>
                <a:lnTo>
                  <a:pt x="1340481" y="201929"/>
                </a:lnTo>
                <a:lnTo>
                  <a:pt x="1326234" y="196849"/>
                </a:lnTo>
                <a:lnTo>
                  <a:pt x="1318034" y="185419"/>
                </a:lnTo>
                <a:lnTo>
                  <a:pt x="1315406" y="166369"/>
                </a:lnTo>
                <a:lnTo>
                  <a:pt x="1318227" y="147319"/>
                </a:lnTo>
                <a:lnTo>
                  <a:pt x="1326834" y="134619"/>
                </a:lnTo>
                <a:lnTo>
                  <a:pt x="1341445" y="126999"/>
                </a:lnTo>
                <a:lnTo>
                  <a:pt x="1362277" y="124459"/>
                </a:lnTo>
                <a:lnTo>
                  <a:pt x="1437634" y="124459"/>
                </a:lnTo>
                <a:lnTo>
                  <a:pt x="1437634" y="152399"/>
                </a:lnTo>
                <a:lnTo>
                  <a:pt x="1365146" y="152399"/>
                </a:lnTo>
                <a:lnTo>
                  <a:pt x="1357575" y="153669"/>
                </a:lnTo>
                <a:lnTo>
                  <a:pt x="1352978" y="157479"/>
                </a:lnTo>
                <a:lnTo>
                  <a:pt x="1351430" y="165099"/>
                </a:lnTo>
                <a:lnTo>
                  <a:pt x="1351430" y="172719"/>
                </a:lnTo>
                <a:lnTo>
                  <a:pt x="1356743" y="176529"/>
                </a:lnTo>
                <a:lnTo>
                  <a:pt x="1399821" y="176529"/>
                </a:lnTo>
                <a:lnTo>
                  <a:pt x="1419113" y="179069"/>
                </a:lnTo>
                <a:lnTo>
                  <a:pt x="1433065" y="186689"/>
                </a:lnTo>
                <a:lnTo>
                  <a:pt x="1441539" y="199389"/>
                </a:lnTo>
                <a:lnTo>
                  <a:pt x="1444394" y="215899"/>
                </a:lnTo>
                <a:lnTo>
                  <a:pt x="1441669" y="232409"/>
                </a:lnTo>
                <a:lnTo>
                  <a:pt x="1434103" y="246379"/>
                </a:lnTo>
                <a:lnTo>
                  <a:pt x="1422616" y="253999"/>
                </a:lnTo>
                <a:lnTo>
                  <a:pt x="1408124" y="257809"/>
                </a:lnTo>
                <a:close/>
              </a:path>
              <a:path w="1807209" h="341630">
                <a:moveTo>
                  <a:pt x="1545921" y="187959"/>
                </a:moveTo>
                <a:lnTo>
                  <a:pt x="1505405" y="187959"/>
                </a:lnTo>
                <a:lnTo>
                  <a:pt x="1561849" y="124459"/>
                </a:lnTo>
                <a:lnTo>
                  <a:pt x="1606180" y="124459"/>
                </a:lnTo>
                <a:lnTo>
                  <a:pt x="1545921" y="187959"/>
                </a:lnTo>
                <a:close/>
              </a:path>
              <a:path w="1807209" h="341630">
                <a:moveTo>
                  <a:pt x="1712147" y="257809"/>
                </a:moveTo>
                <a:lnTo>
                  <a:pt x="1621701" y="257809"/>
                </a:lnTo>
                <a:lnTo>
                  <a:pt x="1621701" y="229869"/>
                </a:lnTo>
                <a:lnTo>
                  <a:pt x="1708104" y="229869"/>
                </a:lnTo>
                <a:lnTo>
                  <a:pt x="1714454" y="226059"/>
                </a:lnTo>
                <a:lnTo>
                  <a:pt x="1714454" y="207009"/>
                </a:lnTo>
                <a:lnTo>
                  <a:pt x="1708104" y="203199"/>
                </a:lnTo>
                <a:lnTo>
                  <a:pt x="1665289" y="203199"/>
                </a:lnTo>
                <a:lnTo>
                  <a:pt x="1644515" y="201929"/>
                </a:lnTo>
                <a:lnTo>
                  <a:pt x="1630265" y="196849"/>
                </a:lnTo>
                <a:lnTo>
                  <a:pt x="1622065" y="185419"/>
                </a:lnTo>
                <a:lnTo>
                  <a:pt x="1619437" y="166369"/>
                </a:lnTo>
                <a:lnTo>
                  <a:pt x="1622256" y="147319"/>
                </a:lnTo>
                <a:lnTo>
                  <a:pt x="1630858" y="134619"/>
                </a:lnTo>
                <a:lnTo>
                  <a:pt x="1645466" y="126999"/>
                </a:lnTo>
                <a:lnTo>
                  <a:pt x="1666300" y="124459"/>
                </a:lnTo>
                <a:lnTo>
                  <a:pt x="1741669" y="124459"/>
                </a:lnTo>
                <a:lnTo>
                  <a:pt x="1741669" y="152399"/>
                </a:lnTo>
                <a:lnTo>
                  <a:pt x="1669185" y="152399"/>
                </a:lnTo>
                <a:lnTo>
                  <a:pt x="1661605" y="153669"/>
                </a:lnTo>
                <a:lnTo>
                  <a:pt x="1657003" y="157479"/>
                </a:lnTo>
                <a:lnTo>
                  <a:pt x="1655453" y="165099"/>
                </a:lnTo>
                <a:lnTo>
                  <a:pt x="1655453" y="172719"/>
                </a:lnTo>
                <a:lnTo>
                  <a:pt x="1660770" y="176529"/>
                </a:lnTo>
                <a:lnTo>
                  <a:pt x="1703849" y="176529"/>
                </a:lnTo>
                <a:lnTo>
                  <a:pt x="1723149" y="179069"/>
                </a:lnTo>
                <a:lnTo>
                  <a:pt x="1737108" y="186689"/>
                </a:lnTo>
                <a:lnTo>
                  <a:pt x="1745586" y="199389"/>
                </a:lnTo>
                <a:lnTo>
                  <a:pt x="1748443" y="215899"/>
                </a:lnTo>
                <a:lnTo>
                  <a:pt x="1745716" y="232409"/>
                </a:lnTo>
                <a:lnTo>
                  <a:pt x="1738146" y="246379"/>
                </a:lnTo>
                <a:lnTo>
                  <a:pt x="1726650" y="253999"/>
                </a:lnTo>
                <a:lnTo>
                  <a:pt x="1712147" y="257809"/>
                </a:lnTo>
                <a:close/>
              </a:path>
              <a:path w="1807209" h="341630">
                <a:moveTo>
                  <a:pt x="818964" y="257809"/>
                </a:moveTo>
                <a:lnTo>
                  <a:pt x="688473" y="257809"/>
                </a:lnTo>
                <a:lnTo>
                  <a:pt x="688473" y="149859"/>
                </a:lnTo>
                <a:lnTo>
                  <a:pt x="712173" y="149859"/>
                </a:lnTo>
                <a:lnTo>
                  <a:pt x="716190" y="151129"/>
                </a:lnTo>
                <a:lnTo>
                  <a:pt x="716190" y="180339"/>
                </a:lnTo>
                <a:lnTo>
                  <a:pt x="764998" y="180339"/>
                </a:lnTo>
                <a:lnTo>
                  <a:pt x="763070" y="191769"/>
                </a:lnTo>
                <a:lnTo>
                  <a:pt x="767998" y="219709"/>
                </a:lnTo>
                <a:lnTo>
                  <a:pt x="782091" y="241299"/>
                </a:lnTo>
                <a:lnTo>
                  <a:pt x="804310" y="255269"/>
                </a:lnTo>
                <a:lnTo>
                  <a:pt x="818964" y="257809"/>
                </a:lnTo>
                <a:close/>
              </a:path>
              <a:path w="1807209" h="341630">
                <a:moveTo>
                  <a:pt x="298000" y="231139"/>
                </a:moveTo>
                <a:lnTo>
                  <a:pt x="284048" y="228599"/>
                </a:lnTo>
                <a:lnTo>
                  <a:pt x="273502" y="220979"/>
                </a:lnTo>
                <a:lnTo>
                  <a:pt x="266831" y="208279"/>
                </a:lnTo>
                <a:lnTo>
                  <a:pt x="264504" y="191769"/>
                </a:lnTo>
                <a:lnTo>
                  <a:pt x="266869" y="173989"/>
                </a:lnTo>
                <a:lnTo>
                  <a:pt x="273603" y="161289"/>
                </a:lnTo>
                <a:lnTo>
                  <a:pt x="284161" y="153669"/>
                </a:lnTo>
                <a:lnTo>
                  <a:pt x="298000" y="151129"/>
                </a:lnTo>
                <a:lnTo>
                  <a:pt x="312116" y="153669"/>
                </a:lnTo>
                <a:lnTo>
                  <a:pt x="322751" y="161289"/>
                </a:lnTo>
                <a:lnTo>
                  <a:pt x="329460" y="173989"/>
                </a:lnTo>
                <a:lnTo>
                  <a:pt x="331795" y="191769"/>
                </a:lnTo>
                <a:lnTo>
                  <a:pt x="329426" y="208279"/>
                </a:lnTo>
                <a:lnTo>
                  <a:pt x="322661" y="220979"/>
                </a:lnTo>
                <a:lnTo>
                  <a:pt x="312014" y="228599"/>
                </a:lnTo>
                <a:lnTo>
                  <a:pt x="298000" y="231139"/>
                </a:lnTo>
                <a:close/>
              </a:path>
              <a:path w="1807209" h="341630">
                <a:moveTo>
                  <a:pt x="833381" y="231139"/>
                </a:moveTo>
                <a:lnTo>
                  <a:pt x="819431" y="228599"/>
                </a:lnTo>
                <a:lnTo>
                  <a:pt x="808869" y="220979"/>
                </a:lnTo>
                <a:lnTo>
                  <a:pt x="802178" y="208279"/>
                </a:lnTo>
                <a:lnTo>
                  <a:pt x="799841" y="191769"/>
                </a:lnTo>
                <a:lnTo>
                  <a:pt x="802211" y="173989"/>
                </a:lnTo>
                <a:lnTo>
                  <a:pt x="808957" y="161289"/>
                </a:lnTo>
                <a:lnTo>
                  <a:pt x="819529" y="153669"/>
                </a:lnTo>
                <a:lnTo>
                  <a:pt x="833381" y="151129"/>
                </a:lnTo>
                <a:lnTo>
                  <a:pt x="847470" y="153669"/>
                </a:lnTo>
                <a:lnTo>
                  <a:pt x="858090" y="161289"/>
                </a:lnTo>
                <a:lnTo>
                  <a:pt x="864790" y="173989"/>
                </a:lnTo>
                <a:lnTo>
                  <a:pt x="867124" y="191769"/>
                </a:lnTo>
                <a:lnTo>
                  <a:pt x="864755" y="208279"/>
                </a:lnTo>
                <a:lnTo>
                  <a:pt x="857994" y="220979"/>
                </a:lnTo>
                <a:lnTo>
                  <a:pt x="847363" y="228599"/>
                </a:lnTo>
                <a:lnTo>
                  <a:pt x="833381" y="231139"/>
                </a:lnTo>
                <a:close/>
              </a:path>
              <a:path w="1807209" h="341630">
                <a:moveTo>
                  <a:pt x="476413" y="257809"/>
                </a:moveTo>
                <a:lnTo>
                  <a:pt x="425036" y="257809"/>
                </a:lnTo>
                <a:lnTo>
                  <a:pt x="425036" y="153669"/>
                </a:lnTo>
                <a:lnTo>
                  <a:pt x="453271" y="153669"/>
                </a:lnTo>
                <a:lnTo>
                  <a:pt x="465278" y="154939"/>
                </a:lnTo>
                <a:lnTo>
                  <a:pt x="472300" y="158749"/>
                </a:lnTo>
                <a:lnTo>
                  <a:pt x="475594" y="166369"/>
                </a:lnTo>
                <a:lnTo>
                  <a:pt x="476322" y="176529"/>
                </a:lnTo>
                <a:lnTo>
                  <a:pt x="476413" y="257809"/>
                </a:lnTo>
                <a:close/>
              </a:path>
              <a:path w="1807209" h="341630">
                <a:moveTo>
                  <a:pt x="1232762" y="257809"/>
                </a:moveTo>
                <a:lnTo>
                  <a:pt x="1189934" y="257809"/>
                </a:lnTo>
                <a:lnTo>
                  <a:pt x="1150117" y="186689"/>
                </a:lnTo>
                <a:lnTo>
                  <a:pt x="1190644" y="186689"/>
                </a:lnTo>
                <a:lnTo>
                  <a:pt x="1232762" y="257809"/>
                </a:lnTo>
                <a:close/>
              </a:path>
              <a:path w="1807209" h="341630">
                <a:moveTo>
                  <a:pt x="1606180" y="257809"/>
                </a:moveTo>
                <a:lnTo>
                  <a:pt x="1559049" y="257809"/>
                </a:lnTo>
                <a:lnTo>
                  <a:pt x="1505405" y="193039"/>
                </a:lnTo>
                <a:lnTo>
                  <a:pt x="1548130" y="193039"/>
                </a:lnTo>
                <a:lnTo>
                  <a:pt x="1606180" y="2578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31999" y="5584748"/>
            <a:ext cx="9414510" cy="0"/>
          </a:xfrm>
          <a:custGeom>
            <a:avLst/>
            <a:gdLst/>
            <a:ahLst/>
            <a:cxnLst/>
            <a:rect l="l" t="t" r="r" b="b"/>
            <a:pathLst>
              <a:path w="9414510">
                <a:moveTo>
                  <a:pt x="0" y="0"/>
                </a:moveTo>
                <a:lnTo>
                  <a:pt x="9414002" y="0"/>
                </a:lnTo>
              </a:path>
            </a:pathLst>
          </a:custGeom>
          <a:ln w="57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0010876" y="5098796"/>
            <a:ext cx="0" cy="1327785"/>
          </a:xfrm>
          <a:custGeom>
            <a:avLst/>
            <a:gdLst/>
            <a:ahLst/>
            <a:cxnLst/>
            <a:rect l="l" t="t" r="r" b="b"/>
            <a:pathLst>
              <a:path h="1327785">
                <a:moveTo>
                  <a:pt x="0" y="0"/>
                </a:moveTo>
                <a:lnTo>
                  <a:pt x="0" y="1327213"/>
                </a:lnTo>
              </a:path>
            </a:pathLst>
          </a:custGeom>
          <a:ln w="57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419299" y="6177041"/>
            <a:ext cx="8660130" cy="2800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Copyright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©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Risks.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reserved.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document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cannot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reproduced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without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express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written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permission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Risks.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Any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reproduction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without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700" dirty="0">
                <a:solidFill>
                  <a:srgbClr val="FFFFFF"/>
                </a:solidFill>
                <a:latin typeface="Arial"/>
                <a:cs typeface="Arial"/>
              </a:rPr>
              <a:t>authorization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shall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considered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infringement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r>
              <a:rPr sz="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Risks’</a:t>
            </a:r>
            <a:r>
              <a:rPr sz="7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Arial"/>
                <a:cs typeface="Arial"/>
              </a:rPr>
              <a:t>copyright.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9299" y="5041188"/>
            <a:ext cx="9255125" cy="40633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Risks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global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specialist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consultancy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helps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create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secure,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compliant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resilient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300" spc="-10" dirty="0">
                <a:solidFill>
                  <a:srgbClr val="FFFFFF"/>
                </a:solidFill>
                <a:latin typeface="Arial"/>
                <a:cs typeface="Arial"/>
              </a:rPr>
              <a:t>organizations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providing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insight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intelligence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reali</a:t>
            </a:r>
            <a:r>
              <a:rPr lang="en-GB" sz="1300" spc="-1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opportunities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grow.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45141" y="6298819"/>
            <a:ext cx="9499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controlrisks.com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76AFAB32-849E-53B1-11AD-C29A914A2B5A}"/>
              </a:ext>
            </a:extLst>
          </p:cNvPr>
          <p:cNvSpPr txBox="1"/>
          <p:nvPr/>
        </p:nvSpPr>
        <p:spPr>
          <a:xfrm>
            <a:off x="10145141" y="5038204"/>
            <a:ext cx="1569936" cy="107708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Contact</a:t>
            </a:r>
            <a:r>
              <a:rPr sz="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us:</a:t>
            </a:r>
            <a:endParaRPr sz="900" dirty="0">
              <a:latin typeface="Arial"/>
              <a:cs typeface="Arial"/>
            </a:endParaRPr>
          </a:p>
          <a:p>
            <a:pPr marL="12700" marR="5080">
              <a:lnSpc>
                <a:spcPct val="111100"/>
              </a:lnSpc>
            </a:pPr>
            <a:r>
              <a:rPr lang="en-US" sz="900" dirty="0">
                <a:solidFill>
                  <a:srgbClr val="FFFFFF"/>
                </a:solidFill>
                <a:latin typeface="Arial"/>
                <a:cs typeface="Arial"/>
              </a:rPr>
              <a:t>2501-02, The Centrium</a:t>
            </a:r>
          </a:p>
          <a:p>
            <a:pPr marL="12700" marR="5080">
              <a:lnSpc>
                <a:spcPct val="111100"/>
              </a:lnSpc>
            </a:pPr>
            <a:r>
              <a:rPr lang="en-US" sz="900" dirty="0">
                <a:solidFill>
                  <a:srgbClr val="FFFFFF"/>
                </a:solidFill>
                <a:latin typeface="Arial"/>
                <a:cs typeface="Arial"/>
              </a:rPr>
              <a:t>60 Wyndham Street</a:t>
            </a:r>
          </a:p>
          <a:p>
            <a:pPr marL="12700" marR="5080">
              <a:lnSpc>
                <a:spcPct val="111100"/>
              </a:lnSpc>
            </a:pPr>
            <a:r>
              <a:rPr lang="en-US" sz="900" dirty="0">
                <a:solidFill>
                  <a:srgbClr val="FFFFFF"/>
                </a:solidFill>
                <a:latin typeface="Arial"/>
                <a:cs typeface="Arial"/>
              </a:rPr>
              <a:t>Central</a:t>
            </a:r>
          </a:p>
          <a:p>
            <a:pPr marL="12700" marR="5080">
              <a:lnSpc>
                <a:spcPct val="111100"/>
              </a:lnSpc>
            </a:pPr>
            <a:r>
              <a:rPr lang="en-US" sz="900" dirty="0">
                <a:solidFill>
                  <a:srgbClr val="FFFFFF"/>
                </a:solidFill>
                <a:latin typeface="Arial"/>
                <a:cs typeface="Arial"/>
              </a:rPr>
              <a:t>Hong Kong SAR</a:t>
            </a:r>
          </a:p>
          <a:p>
            <a:pPr marL="12700" marR="5080">
              <a:lnSpc>
                <a:spcPct val="111100"/>
              </a:lnSpc>
            </a:pPr>
            <a:endParaRPr lang="en-US" sz="9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11100"/>
              </a:lnSpc>
            </a:pPr>
            <a:endParaRPr sz="900" dirty="0">
              <a:latin typeface="Arial"/>
              <a:cs typeface="Arial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382221CC-2E58-9958-23E5-7AF90F2B6840}"/>
              </a:ext>
            </a:extLst>
          </p:cNvPr>
          <p:cNvSpPr txBox="1"/>
          <p:nvPr/>
        </p:nvSpPr>
        <p:spPr>
          <a:xfrm>
            <a:off x="10145141" y="5876856"/>
            <a:ext cx="1425575" cy="33020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lang="en-US" sz="900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hongkong</a:t>
            </a:r>
            <a:r>
              <a:rPr sz="900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@controlrisks.com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lang="en-US" sz="900" dirty="0">
                <a:solidFill>
                  <a:srgbClr val="FFFFFF"/>
                </a:solidFill>
                <a:latin typeface="Arial"/>
                <a:cs typeface="Arial"/>
              </a:rPr>
              <a:t>852 6963 0040</a:t>
            </a:r>
            <a:endParaRPr sz="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4A8A2-023E-532A-C40A-9B5973E2E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DCCDCF8F-1EB3-8B87-BDDC-D2F6E896B261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E924E06F-E267-D981-C2D5-D7848A2BEB1E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B2328725-CA2E-F46C-55CC-A82968543CB9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675" y="1584154"/>
            <a:ext cx="215900" cy="434975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A6433A70-BAEE-1800-56B5-238697E74AD2}"/>
              </a:ext>
            </a:extLst>
          </p:cNvPr>
          <p:cNvSpPr/>
          <p:nvPr/>
        </p:nvSpPr>
        <p:spPr>
          <a:xfrm>
            <a:off x="5233492" y="1279625"/>
            <a:ext cx="1437184" cy="251420"/>
          </a:xfrm>
          <a:prstGeom prst="roundRect">
            <a:avLst>
              <a:gd name="adj" fmla="val 4736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GB">
              <a:latin typeface="Aptos" panose="020B000402020202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1DB6CF6D-63B7-0A8D-B2CC-7414DC486934}"/>
              </a:ext>
            </a:extLst>
          </p:cNvPr>
          <p:cNvSpPr/>
          <p:nvPr/>
        </p:nvSpPr>
        <p:spPr>
          <a:xfrm>
            <a:off x="5332711" y="1329234"/>
            <a:ext cx="1848347" cy="152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96000"/>
              </a:lnSpc>
            </a:pPr>
            <a:r>
              <a:rPr lang="en-US" sz="1000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THE CORE PROBLEM</a:t>
            </a:r>
            <a:endParaRPr lang="en-US" sz="1000" dirty="0">
              <a:latin typeface="Aptos" panose="020B0004020202020204" pitchFamily="34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F37F9F21-7687-4DA1-05E8-6432E8D10BE3}"/>
              </a:ext>
            </a:extLst>
          </p:cNvPr>
          <p:cNvSpPr/>
          <p:nvPr/>
        </p:nvSpPr>
        <p:spPr>
          <a:xfrm>
            <a:off x="5233493" y="1597125"/>
            <a:ext cx="6297017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04000"/>
              </a:lnSpc>
            </a:pPr>
            <a:r>
              <a:rPr lang="en-US" sz="2900" b="1" dirty="0">
                <a:solidFill>
                  <a:srgbClr val="07AEC1"/>
                </a:solidFill>
                <a:latin typeface="Aptos" panose="020B0004020202020204" pitchFamily="34" charset="0"/>
                <a:ea typeface="+mj-ea"/>
                <a:cs typeface="Arial"/>
              </a:rPr>
              <a:t>Why Static “AI Risk” Categories Break Down</a:t>
            </a: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61A955D4-0B4B-1B5F-EA13-F8DDF91633BA}"/>
              </a:ext>
            </a:extLst>
          </p:cNvPr>
          <p:cNvSpPr/>
          <p:nvPr/>
        </p:nvSpPr>
        <p:spPr>
          <a:xfrm>
            <a:off x="5233493" y="2878634"/>
            <a:ext cx="6297017" cy="10584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3000"/>
              </a:lnSpc>
            </a:pP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Fixed labels like "high-risk," "low-risk," or "human-in-the-loop" </a:t>
            </a:r>
            <a:r>
              <a:rPr lang="en-US" sz="1267" b="1" dirty="0">
                <a:solidFill>
                  <a:srgbClr val="666666"/>
                </a:solidFill>
                <a:latin typeface="Aptos" panose="020B0004020202020204" pitchFamily="34" charset="0"/>
                <a:ea typeface="IBM Plex Sans Bold" pitchFamily="34" charset="-122"/>
                <a:cs typeface="IBM Plex Sans Bold" pitchFamily="34" charset="-120"/>
              </a:rPr>
              <a:t>begin to crack</a:t>
            </a: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 when AI systems become agentic, multi-purpose, and context-dependent. Categories should be </a:t>
            </a:r>
            <a:r>
              <a:rPr lang="en-US" sz="1267" i="1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derived from underlying measurements</a:t>
            </a: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 not treated as permanent labels.</a:t>
            </a:r>
            <a:endParaRPr lang="en-US" sz="1267" dirty="0">
              <a:latin typeface="Aptos" panose="020B0004020202020204" pitchFamily="34" charset="0"/>
            </a:endParaRP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86A0FB9D-1285-D362-C40F-5F23BEE3D010}"/>
              </a:ext>
            </a:extLst>
          </p:cNvPr>
          <p:cNvSpPr/>
          <p:nvPr/>
        </p:nvSpPr>
        <p:spPr>
          <a:xfrm>
            <a:off x="5233493" y="4185145"/>
            <a:ext cx="6297017" cy="534773"/>
          </a:xfrm>
          <a:prstGeom prst="roundRect">
            <a:avLst>
              <a:gd name="adj" fmla="val 10230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GB">
              <a:latin typeface="Aptos" panose="020B0004020202020204" pitchFamily="34" charset="0"/>
            </a:endParaRPr>
          </a:p>
        </p:txBody>
      </p:sp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F85CDC08-C7CA-25C6-05C9-098125EC7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789" y="4362847"/>
            <a:ext cx="206672" cy="165299"/>
          </a:xfrm>
          <a:prstGeom prst="rect">
            <a:avLst/>
          </a:prstGeom>
        </p:spPr>
      </p:pic>
      <p:sp>
        <p:nvSpPr>
          <p:cNvPr id="16" name="Text 5">
            <a:extLst>
              <a:ext uri="{FF2B5EF4-FFF2-40B4-BE49-F238E27FC236}">
                <a16:creationId xmlns:a16="http://schemas.microsoft.com/office/drawing/2014/main" id="{FC2E339E-4DA6-F4B8-A5E1-FDB801C48B6E}"/>
              </a:ext>
            </a:extLst>
          </p:cNvPr>
          <p:cNvSpPr/>
          <p:nvPr/>
        </p:nvSpPr>
        <p:spPr>
          <a:xfrm>
            <a:off x="5770762" y="4329709"/>
            <a:ext cx="5594449" cy="390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33000"/>
              </a:lnSpc>
            </a:pPr>
            <a:r>
              <a:rPr lang="en-US" sz="1267" dirty="0">
                <a:solidFill>
                  <a:srgbClr val="000000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Resilience is not achieved by writing AI policies.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F2C5CE-F365-C412-8407-C72065AF66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2" y="1199367"/>
            <a:ext cx="4829044" cy="482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6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A3F42-10F9-5DE5-04AE-FA6447F33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AA6F1575-AEAC-0587-7E3A-53995A8810AC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0F0026CF-2719-E061-AFEA-146F27BA4349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AD379214-F1DD-E856-6F24-35C5525420ED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9" y="1005230"/>
            <a:ext cx="215900" cy="434975"/>
          </a:xfrm>
          <a:prstGeom prst="rect">
            <a:avLst/>
          </a:prstGeom>
        </p:spPr>
      </p:pic>
      <p:sp>
        <p:nvSpPr>
          <p:cNvPr id="44" name="object 157">
            <a:extLst>
              <a:ext uri="{FF2B5EF4-FFF2-40B4-BE49-F238E27FC236}">
                <a16:creationId xmlns:a16="http://schemas.microsoft.com/office/drawing/2014/main" id="{69A3A2EA-ED55-C9B0-D462-B1D06C0BAC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997" y="868300"/>
            <a:ext cx="9192895" cy="60016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5100" b="0" spc="-1320" baseline="-8169" dirty="0">
                <a:cs typeface="Courier New"/>
              </a:rPr>
              <a:t> </a:t>
            </a:r>
            <a:r>
              <a:rPr lang="en-US" sz="2900" dirty="0"/>
              <a:t>Dimensional Governance: The 3A Model</a:t>
            </a:r>
            <a:endParaRPr sz="2900" dirty="0">
              <a:cs typeface="Courier New"/>
            </a:endParaRPr>
          </a:p>
        </p:txBody>
      </p:sp>
      <p:sp>
        <p:nvSpPr>
          <p:cNvPr id="10" name="Shape 3">
            <a:extLst>
              <a:ext uri="{FF2B5EF4-FFF2-40B4-BE49-F238E27FC236}">
                <a16:creationId xmlns:a16="http://schemas.microsoft.com/office/drawing/2014/main" id="{6EE9E7E8-FC5A-92C9-AFA4-AED384C40A41}"/>
              </a:ext>
            </a:extLst>
          </p:cNvPr>
          <p:cNvSpPr/>
          <p:nvPr/>
        </p:nvSpPr>
        <p:spPr>
          <a:xfrm>
            <a:off x="718765" y="1764595"/>
            <a:ext cx="3512740" cy="2746893"/>
          </a:xfrm>
          <a:prstGeom prst="roundRect">
            <a:avLst>
              <a:gd name="adj" fmla="val 8460"/>
            </a:avLst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GB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FDE22FC6-F4C8-1776-A0D5-D1112E1BD5AE}"/>
              </a:ext>
            </a:extLst>
          </p:cNvPr>
          <p:cNvSpPr/>
          <p:nvPr/>
        </p:nvSpPr>
        <p:spPr>
          <a:xfrm>
            <a:off x="890413" y="1936244"/>
            <a:ext cx="316944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Decision </a:t>
            </a:r>
            <a:r>
              <a:rPr lang="en-US" sz="1600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Authority</a:t>
            </a:r>
            <a:endParaRPr lang="en-US" sz="16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6" name="Shape 6">
            <a:extLst>
              <a:ext uri="{FF2B5EF4-FFF2-40B4-BE49-F238E27FC236}">
                <a16:creationId xmlns:a16="http://schemas.microsoft.com/office/drawing/2014/main" id="{5DA8DCF8-1111-9DE8-B1CC-4B5C1B24707C}"/>
              </a:ext>
            </a:extLst>
          </p:cNvPr>
          <p:cNvSpPr/>
          <p:nvPr/>
        </p:nvSpPr>
        <p:spPr>
          <a:xfrm>
            <a:off x="4396803" y="1764595"/>
            <a:ext cx="3512840" cy="2746893"/>
          </a:xfrm>
          <a:prstGeom prst="roundRect">
            <a:avLst>
              <a:gd name="adj" fmla="val 8460"/>
            </a:avLst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GB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5B58600A-9B65-28F0-D6AE-14B5F9DFC3D7}"/>
              </a:ext>
            </a:extLst>
          </p:cNvPr>
          <p:cNvSpPr/>
          <p:nvPr/>
        </p:nvSpPr>
        <p:spPr>
          <a:xfrm>
            <a:off x="4568451" y="1936244"/>
            <a:ext cx="316954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Process </a:t>
            </a:r>
            <a:r>
              <a:rPr lang="en-US" sz="1600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Autonomy</a:t>
            </a:r>
            <a:endParaRPr lang="en-US" sz="16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2" name="Shape 9">
            <a:extLst>
              <a:ext uri="{FF2B5EF4-FFF2-40B4-BE49-F238E27FC236}">
                <a16:creationId xmlns:a16="http://schemas.microsoft.com/office/drawing/2014/main" id="{0D2F4107-C16F-E0C2-A237-4734EAFDCCAD}"/>
              </a:ext>
            </a:extLst>
          </p:cNvPr>
          <p:cNvSpPr/>
          <p:nvPr/>
        </p:nvSpPr>
        <p:spPr>
          <a:xfrm>
            <a:off x="8074942" y="1764595"/>
            <a:ext cx="3512740" cy="2746893"/>
          </a:xfrm>
          <a:prstGeom prst="roundRect">
            <a:avLst>
              <a:gd name="adj" fmla="val 8460"/>
            </a:avLst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GB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D2089332-B127-DDD8-16E0-F7F2777621F8}"/>
              </a:ext>
            </a:extLst>
          </p:cNvPr>
          <p:cNvSpPr/>
          <p:nvPr/>
        </p:nvSpPr>
        <p:spPr>
          <a:xfrm>
            <a:off x="8246590" y="1936244"/>
            <a:ext cx="316944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Accountability</a:t>
            </a: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 Configuration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8" name="Text 12">
            <a:extLst>
              <a:ext uri="{FF2B5EF4-FFF2-40B4-BE49-F238E27FC236}">
                <a16:creationId xmlns:a16="http://schemas.microsoft.com/office/drawing/2014/main" id="{E7F38426-7CE0-B4A2-96AA-BC8B09C7181D}"/>
              </a:ext>
            </a:extLst>
          </p:cNvPr>
          <p:cNvSpPr/>
          <p:nvPr/>
        </p:nvSpPr>
        <p:spPr>
          <a:xfrm>
            <a:off x="890413" y="4918262"/>
            <a:ext cx="10869017" cy="498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33000"/>
              </a:lnSpc>
            </a:pP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These dimensions are </a:t>
            </a:r>
            <a:r>
              <a:rPr lang="en-US" sz="1267" b="1" dirty="0">
                <a:solidFill>
                  <a:srgbClr val="666666"/>
                </a:solidFill>
                <a:latin typeface="Aptos" panose="020B0004020202020204" pitchFamily="34" charset="0"/>
                <a:ea typeface="IBM Plex Sans Bold" pitchFamily="34" charset="-122"/>
                <a:cs typeface="IBM Plex Sans Bold" pitchFamily="34" charset="-120"/>
              </a:rPr>
              <a:t>dynamic</a:t>
            </a: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: systems move along them as users rely more heavily on outputs, models are updated, deployment contexts change, or multi-agent systems interact unexpectedly.</a:t>
            </a:r>
            <a:endParaRPr lang="en-US" sz="1267" dirty="0"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AD67FC-20DB-10B7-97C8-FB2A16F30A25}"/>
              </a:ext>
            </a:extLst>
          </p:cNvPr>
          <p:cNvSpPr txBox="1"/>
          <p:nvPr/>
        </p:nvSpPr>
        <p:spPr>
          <a:xfrm>
            <a:off x="2127086" y="6218269"/>
            <a:ext cx="74270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</a:rPr>
              <a:t>Source: The Digital Statecraft Academy, “Toward Adaptive Categories: Dimensional Governance for Agentic AI”, Engin &amp; Hand, 2026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5" name="Shape 7">
            <a:extLst>
              <a:ext uri="{FF2B5EF4-FFF2-40B4-BE49-F238E27FC236}">
                <a16:creationId xmlns:a16="http://schemas.microsoft.com/office/drawing/2014/main" id="{3D89B1BE-0B7C-3F06-891B-DE65EDEE4261}"/>
              </a:ext>
            </a:extLst>
          </p:cNvPr>
          <p:cNvSpPr/>
          <p:nvPr/>
        </p:nvSpPr>
        <p:spPr>
          <a:xfrm>
            <a:off x="1004393" y="4279388"/>
            <a:ext cx="10869017" cy="1868488"/>
          </a:xfrm>
          <a:prstGeom prst="roundRect">
            <a:avLst>
              <a:gd name="adj" fmla="val 3718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 sz="1400">
              <a:latin typeface="Aptos" panose="020B0004020202020204" pitchFamily="34" charset="0"/>
            </a:endParaRPr>
          </a:p>
        </p:txBody>
      </p:sp>
      <p:sp>
        <p:nvSpPr>
          <p:cNvPr id="50" name="Text 3">
            <a:extLst>
              <a:ext uri="{FF2B5EF4-FFF2-40B4-BE49-F238E27FC236}">
                <a16:creationId xmlns:a16="http://schemas.microsoft.com/office/drawing/2014/main" id="{0ED978A5-8D3A-70D6-A1F0-6F706153E3B1}"/>
              </a:ext>
            </a:extLst>
          </p:cNvPr>
          <p:cNvSpPr/>
          <p:nvPr/>
        </p:nvSpPr>
        <p:spPr>
          <a:xfrm>
            <a:off x="890413" y="2418176"/>
            <a:ext cx="3169444" cy="496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25000"/>
              </a:lnSpc>
            </a:pP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much decision-making power does the AI have?</a:t>
            </a:r>
            <a:endParaRPr lang="en-US" sz="1267" dirty="0">
              <a:solidFill>
                <a:schemeClr val="bg1"/>
              </a:solidFill>
            </a:endParaRPr>
          </a:p>
        </p:txBody>
      </p:sp>
      <p:sp>
        <p:nvSpPr>
          <p:cNvPr id="52" name="Text 4">
            <a:extLst>
              <a:ext uri="{FF2B5EF4-FFF2-40B4-BE49-F238E27FC236}">
                <a16:creationId xmlns:a16="http://schemas.microsoft.com/office/drawing/2014/main" id="{6F39530A-3D9A-9B74-326C-5AA0BC31F40C}"/>
              </a:ext>
            </a:extLst>
          </p:cNvPr>
          <p:cNvSpPr/>
          <p:nvPr/>
        </p:nvSpPr>
        <p:spPr>
          <a:xfrm>
            <a:off x="890413" y="3013490"/>
            <a:ext cx="3169444" cy="8598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Low: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Drafts an email</a:t>
            </a:r>
            <a:endParaRPr lang="en-US" sz="1267" dirty="0">
              <a:solidFill>
                <a:schemeClr val="bg1"/>
              </a:solidFill>
            </a:endParaRPr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Medium: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Recommends a supplier</a:t>
            </a:r>
            <a:endParaRPr lang="en-US" sz="1267" dirty="0">
              <a:solidFill>
                <a:schemeClr val="bg1"/>
              </a:solidFill>
            </a:endParaRPr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High: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Approves a payment</a:t>
            </a:r>
            <a:endParaRPr lang="en-US" sz="1267" dirty="0">
              <a:solidFill>
                <a:schemeClr val="bg1"/>
              </a:solidFill>
            </a:endParaRPr>
          </a:p>
        </p:txBody>
      </p:sp>
      <p:sp>
        <p:nvSpPr>
          <p:cNvPr id="54" name="Text 7">
            <a:extLst>
              <a:ext uri="{FF2B5EF4-FFF2-40B4-BE49-F238E27FC236}">
                <a16:creationId xmlns:a16="http://schemas.microsoft.com/office/drawing/2014/main" id="{67ED8C2D-3A88-6849-6A98-E1B9163F3721}"/>
              </a:ext>
            </a:extLst>
          </p:cNvPr>
          <p:cNvSpPr/>
          <p:nvPr/>
        </p:nvSpPr>
        <p:spPr>
          <a:xfrm>
            <a:off x="4511179" y="2445521"/>
            <a:ext cx="316954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5000"/>
              </a:lnSpc>
            </a:pP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independently can the AI act?</a:t>
            </a:r>
            <a:endParaRPr lang="en-US" sz="1267" dirty="0">
              <a:solidFill>
                <a:schemeClr val="bg1"/>
              </a:solidFill>
            </a:endParaRPr>
          </a:p>
        </p:txBody>
      </p:sp>
      <p:sp>
        <p:nvSpPr>
          <p:cNvPr id="56" name="Text 8">
            <a:extLst>
              <a:ext uri="{FF2B5EF4-FFF2-40B4-BE49-F238E27FC236}">
                <a16:creationId xmlns:a16="http://schemas.microsoft.com/office/drawing/2014/main" id="{56BDEED8-26AA-0F80-5062-7F690CB0F478}"/>
              </a:ext>
            </a:extLst>
          </p:cNvPr>
          <p:cNvSpPr/>
          <p:nvPr/>
        </p:nvSpPr>
        <p:spPr>
          <a:xfrm>
            <a:off x="4511179" y="2792787"/>
            <a:ext cx="3169543" cy="8598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Low: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Waits for approval</a:t>
            </a:r>
            <a:endParaRPr lang="en-US" sz="1267" dirty="0">
              <a:solidFill>
                <a:schemeClr val="bg1"/>
              </a:solidFill>
            </a:endParaRPr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Medium: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Executes approved tasks</a:t>
            </a:r>
            <a:endParaRPr lang="en-US" sz="1267" dirty="0">
              <a:solidFill>
                <a:schemeClr val="bg1"/>
              </a:solidFill>
            </a:endParaRPr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High: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Takes actions automatically</a:t>
            </a:r>
            <a:endParaRPr lang="en-US" sz="1267" dirty="0">
              <a:solidFill>
                <a:schemeClr val="bg1"/>
              </a:solidFill>
            </a:endParaRPr>
          </a:p>
        </p:txBody>
      </p:sp>
      <p:sp>
        <p:nvSpPr>
          <p:cNvPr id="58" name="Text 11">
            <a:extLst>
              <a:ext uri="{FF2B5EF4-FFF2-40B4-BE49-F238E27FC236}">
                <a16:creationId xmlns:a16="http://schemas.microsoft.com/office/drawing/2014/main" id="{B95940D9-AD22-F5C2-E16A-FCE0F75E99D9}"/>
              </a:ext>
            </a:extLst>
          </p:cNvPr>
          <p:cNvSpPr/>
          <p:nvPr/>
        </p:nvSpPr>
        <p:spPr>
          <a:xfrm>
            <a:off x="8189318" y="2371564"/>
            <a:ext cx="3169444" cy="496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25000"/>
              </a:lnSpc>
            </a:pP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is responsible when something goes wrong?</a:t>
            </a:r>
            <a:endParaRPr lang="en-US" sz="1267" dirty="0">
              <a:solidFill>
                <a:schemeClr val="bg1"/>
              </a:solidFill>
            </a:endParaRPr>
          </a:p>
        </p:txBody>
      </p:sp>
      <p:sp>
        <p:nvSpPr>
          <p:cNvPr id="60" name="Text 12">
            <a:extLst>
              <a:ext uri="{FF2B5EF4-FFF2-40B4-BE49-F238E27FC236}">
                <a16:creationId xmlns:a16="http://schemas.microsoft.com/office/drawing/2014/main" id="{2BA0F84A-051E-AF2E-9E2B-DCA63CE7A880}"/>
              </a:ext>
            </a:extLst>
          </p:cNvPr>
          <p:cNvSpPr/>
          <p:nvPr/>
        </p:nvSpPr>
        <p:spPr>
          <a:xfrm>
            <a:off x="8189318" y="2966878"/>
            <a:ext cx="3169444" cy="13559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AI gives advice: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Human decision-maker</a:t>
            </a:r>
            <a:endParaRPr lang="en-US" sz="1267" dirty="0">
              <a:solidFill>
                <a:schemeClr val="bg1"/>
              </a:solidFill>
            </a:endParaRPr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AI executes process: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Process owner</a:t>
            </a:r>
            <a:endParaRPr lang="en-US" sz="1267" dirty="0">
              <a:solidFill>
                <a:schemeClr val="bg1"/>
              </a:solidFill>
            </a:endParaRPr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b="1" dirty="0">
                <a:solidFill>
                  <a:schemeClr val="bg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Third-party AI fails:</a:t>
            </a:r>
            <a:r>
              <a:rPr lang="en-US" sz="1267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Vendor + organisation</a:t>
            </a:r>
            <a:endParaRPr lang="en-US" sz="12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593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1F8CD-365F-FB7B-DF8E-2663E42EE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9B21E2A-CA8A-B420-16CE-ED687FA74FD8}"/>
              </a:ext>
            </a:extLst>
          </p:cNvPr>
          <p:cNvSpPr/>
          <p:nvPr/>
        </p:nvSpPr>
        <p:spPr>
          <a:xfrm>
            <a:off x="6197700" y="2798859"/>
            <a:ext cx="5316303" cy="12143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ED2531B-7643-5BCA-EE84-E9D60BD79050}"/>
              </a:ext>
            </a:extLst>
          </p:cNvPr>
          <p:cNvSpPr/>
          <p:nvPr/>
        </p:nvSpPr>
        <p:spPr>
          <a:xfrm>
            <a:off x="6197699" y="4100213"/>
            <a:ext cx="5316303" cy="12143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FEB017D-EB49-E64F-27AB-AA9E39B02DA1}"/>
              </a:ext>
            </a:extLst>
          </p:cNvPr>
          <p:cNvSpPr/>
          <p:nvPr/>
        </p:nvSpPr>
        <p:spPr>
          <a:xfrm>
            <a:off x="677997" y="4112539"/>
            <a:ext cx="5316303" cy="12143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7F9F02C-8A36-5738-E64F-2EC6CEF1870D}"/>
              </a:ext>
            </a:extLst>
          </p:cNvPr>
          <p:cNvSpPr/>
          <p:nvPr/>
        </p:nvSpPr>
        <p:spPr>
          <a:xfrm>
            <a:off x="677997" y="2798859"/>
            <a:ext cx="5316303" cy="12143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FE95A1ED-E87A-056E-9E73-CD7F1F2339F7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5BEA3019-7272-9F1F-8BB9-B9A60ADBE4C9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AB09BCF0-24FA-05DB-7AFB-87E4162CC5AE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9" y="1005230"/>
            <a:ext cx="215900" cy="434975"/>
          </a:xfrm>
          <a:prstGeom prst="rect">
            <a:avLst/>
          </a:prstGeom>
        </p:spPr>
      </p:pic>
      <p:sp>
        <p:nvSpPr>
          <p:cNvPr id="44" name="object 157">
            <a:extLst>
              <a:ext uri="{FF2B5EF4-FFF2-40B4-BE49-F238E27FC236}">
                <a16:creationId xmlns:a16="http://schemas.microsoft.com/office/drawing/2014/main" id="{A62B7A39-DBAE-41EB-04DA-6CDA4C98F0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997" y="868300"/>
            <a:ext cx="9192895" cy="60016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5100" b="0" spc="-1320" baseline="-8169" dirty="0">
                <a:cs typeface="Courier New"/>
              </a:rPr>
              <a:t> </a:t>
            </a:r>
            <a:r>
              <a:rPr lang="en-US" sz="2900" dirty="0"/>
              <a:t>Four Moments when Governance Must Change</a:t>
            </a:r>
            <a:endParaRPr sz="2900" dirty="0">
              <a:cs typeface="Courier New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AFF4FD08-80E5-F6AE-6F66-340D87BA5906}"/>
              </a:ext>
            </a:extLst>
          </p:cNvPr>
          <p:cNvSpPr/>
          <p:nvPr/>
        </p:nvSpPr>
        <p:spPr>
          <a:xfrm>
            <a:off x="661493" y="2289076"/>
            <a:ext cx="114786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33000"/>
              </a:lnSpc>
            </a:pP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Governance should trigger stronger controls </a:t>
            </a: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 Bold" pitchFamily="34" charset="-122"/>
                <a:cs typeface="IBM Plex Sans Bold" pitchFamily="34" charset="-120"/>
              </a:rPr>
              <a:t>before or as</a:t>
            </a: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 systems cross these thresholds not after harm has occurred.</a:t>
            </a:r>
            <a:endParaRPr lang="en-US" sz="1267" dirty="0">
              <a:latin typeface="Aptos" panose="020B0004020202020204" pitchFamily="34" charset="0"/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1FA5A7E2-0846-9183-6941-AC069DE9CBC1}"/>
              </a:ext>
            </a:extLst>
          </p:cNvPr>
          <p:cNvSpPr/>
          <p:nvPr/>
        </p:nvSpPr>
        <p:spPr>
          <a:xfrm>
            <a:off x="862010" y="2974778"/>
            <a:ext cx="4966993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rgbClr val="384653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Advisory → Decision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8E1AA3D-B026-F889-DE2A-F7AC49FF479A}"/>
              </a:ext>
            </a:extLst>
          </p:cNvPr>
          <p:cNvSpPr/>
          <p:nvPr/>
        </p:nvSpPr>
        <p:spPr>
          <a:xfrm>
            <a:off x="862010" y="3290393"/>
            <a:ext cx="4966993" cy="427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19000"/>
              </a:lnSpc>
            </a:pPr>
            <a:r>
              <a:rPr lang="en-US" sz="120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AI recommends suppliers today; staff follow without review tomorrow. </a:t>
            </a:r>
          </a:p>
          <a:p>
            <a:pPr algn="l">
              <a:lnSpc>
                <a:spcPct val="119000"/>
              </a:lnSpc>
            </a:pPr>
            <a:r>
              <a:rPr lang="en-US" sz="1200" b="1" dirty="0">
                <a:solidFill>
                  <a:srgbClr val="384653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Governance change:</a:t>
            </a:r>
            <a:r>
              <a:rPr lang="en-US" sz="120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Additional approvals.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22E4A436-F6C5-7BFA-B2B1-F8E901070CAC}"/>
              </a:ext>
            </a:extLst>
          </p:cNvPr>
          <p:cNvSpPr/>
          <p:nvPr/>
        </p:nvSpPr>
        <p:spPr>
          <a:xfrm>
            <a:off x="6343617" y="2981365"/>
            <a:ext cx="4986374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467" dirty="0">
                <a:solidFill>
                  <a:srgbClr val="384653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Human Review → Automatic Action</a:t>
            </a:r>
            <a:endParaRPr lang="en-US" sz="1467" dirty="0">
              <a:latin typeface="Aptos" panose="020B0004020202020204" pitchFamily="34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831C3D0C-FB8F-E64C-5CCD-B59542D785CE}"/>
              </a:ext>
            </a:extLst>
          </p:cNvPr>
          <p:cNvSpPr/>
          <p:nvPr/>
        </p:nvSpPr>
        <p:spPr>
          <a:xfrm>
            <a:off x="6343617" y="3296980"/>
            <a:ext cx="4986374" cy="427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19000"/>
              </a:lnSpc>
            </a:pPr>
            <a:r>
              <a:rPr lang="en-US" sz="120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AI drafts purchase orders, then issues them. </a:t>
            </a:r>
          </a:p>
          <a:p>
            <a:pPr algn="l">
              <a:lnSpc>
                <a:spcPct val="119000"/>
              </a:lnSpc>
            </a:pPr>
            <a:r>
              <a:rPr lang="en-US" sz="1200" b="1" dirty="0">
                <a:solidFill>
                  <a:srgbClr val="384653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Governance change:</a:t>
            </a:r>
            <a:r>
              <a:rPr lang="en-US" sz="120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Approval gates.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DFE03F8C-E53C-62F1-9302-4E4C2889A6AE}"/>
              </a:ext>
            </a:extLst>
          </p:cNvPr>
          <p:cNvSpPr/>
          <p:nvPr/>
        </p:nvSpPr>
        <p:spPr>
          <a:xfrm>
            <a:off x="862010" y="4337844"/>
            <a:ext cx="4966993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467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Single Agent → Multi-Agent</a:t>
            </a:r>
            <a:endParaRPr lang="en-US" sz="1467" dirty="0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FBE61637-F37E-E6F3-435B-9980FA9BADEE}"/>
              </a:ext>
            </a:extLst>
          </p:cNvPr>
          <p:cNvSpPr/>
          <p:nvPr/>
        </p:nvSpPr>
        <p:spPr>
          <a:xfrm>
            <a:off x="862010" y="4653459"/>
            <a:ext cx="4966993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19000"/>
              </a:lnSpc>
            </a:pPr>
            <a:r>
              <a:rPr lang="en-US" sz="1133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AI assistant becomes five interconnected agents. </a:t>
            </a:r>
          </a:p>
          <a:p>
            <a:pPr algn="l">
              <a:lnSpc>
                <a:spcPct val="119000"/>
              </a:lnSpc>
            </a:pPr>
            <a:r>
              <a:rPr lang="en-US" sz="1133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Governance change:</a:t>
            </a:r>
            <a:r>
              <a:rPr lang="en-US" sz="1133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Workflow oversight.</a:t>
            </a:r>
            <a:endParaRPr lang="en-US" sz="1133" dirty="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D10E1CC9-0BA7-6B52-D728-8E014593745B}"/>
              </a:ext>
            </a:extLst>
          </p:cNvPr>
          <p:cNvSpPr/>
          <p:nvPr/>
        </p:nvSpPr>
        <p:spPr>
          <a:xfrm>
            <a:off x="6387655" y="4337844"/>
            <a:ext cx="4942335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467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Internal → External Systems</a:t>
            </a:r>
            <a:endParaRPr lang="en-US" sz="1467" dirty="0"/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1A8ADC48-12FE-AC78-6BFC-E621B4BE616F}"/>
              </a:ext>
            </a:extLst>
          </p:cNvPr>
          <p:cNvSpPr/>
          <p:nvPr/>
        </p:nvSpPr>
        <p:spPr>
          <a:xfrm>
            <a:off x="6387655" y="4653459"/>
            <a:ext cx="494233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>
              <a:lnSpc>
                <a:spcPct val="119000"/>
              </a:lnSpc>
            </a:pPr>
            <a:r>
              <a:rPr lang="en-US" sz="1133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 gains access to ERP, banking, or Industrial Control Systems / OT systems. </a:t>
            </a:r>
          </a:p>
          <a:p>
            <a:pPr algn="l">
              <a:lnSpc>
                <a:spcPct val="119000"/>
              </a:lnSpc>
            </a:pPr>
            <a:r>
              <a:rPr lang="en-US" sz="1133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Governance change:</a:t>
            </a:r>
            <a:r>
              <a:rPr lang="en-US" sz="1133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Restricted permissions.</a:t>
            </a:r>
            <a:endParaRPr lang="en-US" sz="1133" dirty="0"/>
          </a:p>
        </p:txBody>
      </p:sp>
    </p:spTree>
    <p:extLst>
      <p:ext uri="{BB962C8B-B14F-4D97-AF65-F5344CB8AC3E}">
        <p14:creationId xmlns:p14="http://schemas.microsoft.com/office/powerpoint/2010/main" val="1978204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F2991-50B9-038A-B15B-4501E08CF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81188805-C018-3B8F-0B33-AA9EF984D25B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0AA61399-9F6A-62D7-D125-24D93546D5B2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6A96C474-6DDF-78DC-91C2-5C78722143FD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9" y="1005230"/>
            <a:ext cx="215900" cy="434975"/>
          </a:xfrm>
          <a:prstGeom prst="rect">
            <a:avLst/>
          </a:prstGeom>
        </p:spPr>
      </p:pic>
      <p:sp>
        <p:nvSpPr>
          <p:cNvPr id="44" name="object 157">
            <a:extLst>
              <a:ext uri="{FF2B5EF4-FFF2-40B4-BE49-F238E27FC236}">
                <a16:creationId xmlns:a16="http://schemas.microsoft.com/office/drawing/2014/main" id="{3A6D8F48-270E-48AB-740A-11A22933D7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997" y="868300"/>
            <a:ext cx="11081994" cy="60016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5100" b="0" spc="-1320" baseline="-8169" dirty="0">
                <a:cs typeface="Courier New"/>
              </a:rPr>
              <a:t> </a:t>
            </a:r>
            <a:r>
              <a:rPr lang="en-US" sz="2900" dirty="0"/>
              <a:t>How Major Frameworks Translate Governance into Controls</a:t>
            </a:r>
            <a:endParaRPr sz="2900" dirty="0">
              <a:cs typeface="Courier New"/>
            </a:endParaRPr>
          </a:p>
        </p:txBody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680CFDA7-E100-8080-0F82-2E0BAE9D4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97" y="2167498"/>
            <a:ext cx="1127324" cy="696715"/>
          </a:xfrm>
          <a:prstGeom prst="rect">
            <a:avLst/>
          </a:prstGeom>
        </p:spPr>
      </p:pic>
      <p:sp>
        <p:nvSpPr>
          <p:cNvPr id="12" name="Text 3">
            <a:extLst>
              <a:ext uri="{FF2B5EF4-FFF2-40B4-BE49-F238E27FC236}">
                <a16:creationId xmlns:a16="http://schemas.microsoft.com/office/drawing/2014/main" id="{3E121980-C151-DB2B-7E7C-A6360DD657AA}"/>
              </a:ext>
            </a:extLst>
          </p:cNvPr>
          <p:cNvSpPr/>
          <p:nvPr/>
        </p:nvSpPr>
        <p:spPr>
          <a:xfrm>
            <a:off x="677997" y="3070885"/>
            <a:ext cx="256222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b="1" dirty="0">
                <a:solidFill>
                  <a:schemeClr val="accent5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EU AI Act</a:t>
            </a:r>
            <a:endParaRPr lang="en-US" sz="1600" b="1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9B723BB1-D720-EE74-9410-AF927A8A9835}"/>
              </a:ext>
            </a:extLst>
          </p:cNvPr>
          <p:cNvSpPr/>
          <p:nvPr/>
        </p:nvSpPr>
        <p:spPr>
          <a:xfrm>
            <a:off x="677997" y="3428568"/>
            <a:ext cx="2562225" cy="1277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ct val="133000"/>
              </a:lnSpc>
              <a:buFont typeface="Arial" panose="020B0604020202020204" pitchFamily="34" charset="0"/>
              <a:buChar char="•"/>
              <a:tabLst>
                <a:tab pos="2057400" algn="l"/>
              </a:tabLst>
            </a:pP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Binding, risk-based obligations. Requires lifecycle risk management, logging, human oversight, robustness, and serious incident reporting. </a:t>
            </a:r>
          </a:p>
        </p:txBody>
      </p:sp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208F8F26-8581-410E-F8A2-C5FBF3E17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894" y="2167498"/>
            <a:ext cx="1127324" cy="696715"/>
          </a:xfrm>
          <a:prstGeom prst="rect">
            <a:avLst/>
          </a:prstGeom>
        </p:spPr>
      </p:pic>
      <p:sp>
        <p:nvSpPr>
          <p:cNvPr id="18" name="Text 5">
            <a:extLst>
              <a:ext uri="{FF2B5EF4-FFF2-40B4-BE49-F238E27FC236}">
                <a16:creationId xmlns:a16="http://schemas.microsoft.com/office/drawing/2014/main" id="{C08E8624-B8DE-B97E-8206-B827114A0842}"/>
              </a:ext>
            </a:extLst>
          </p:cNvPr>
          <p:cNvSpPr/>
          <p:nvPr/>
        </p:nvSpPr>
        <p:spPr>
          <a:xfrm>
            <a:off x="3446894" y="3070885"/>
            <a:ext cx="256222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b="1" dirty="0">
                <a:solidFill>
                  <a:schemeClr val="accent5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NIST AI RMF</a:t>
            </a:r>
            <a:endParaRPr lang="en-US" sz="1600" b="1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C962CDB5-5919-0957-53D3-5681ED894681}"/>
              </a:ext>
            </a:extLst>
          </p:cNvPr>
          <p:cNvSpPr/>
          <p:nvPr/>
        </p:nvSpPr>
        <p:spPr>
          <a:xfrm>
            <a:off x="3446894" y="3428568"/>
            <a:ext cx="2562225" cy="758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ct val="133000"/>
              </a:lnSpc>
              <a:buFont typeface="Arial" panose="020B0604020202020204" pitchFamily="34" charset="0"/>
              <a:buChar char="•"/>
            </a:pP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Voluntary lifecycle risk management: Govern, Map, Measure, Manage. </a:t>
            </a:r>
          </a:p>
        </p:txBody>
      </p:sp>
      <p:pic>
        <p:nvPicPr>
          <p:cNvPr id="22" name="Image 2" descr="preencoded.png">
            <a:extLst>
              <a:ext uri="{FF2B5EF4-FFF2-40B4-BE49-F238E27FC236}">
                <a16:creationId xmlns:a16="http://schemas.microsoft.com/office/drawing/2014/main" id="{F82A5D30-A46B-CB63-B66D-F4012DFD78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791" y="2167498"/>
            <a:ext cx="1127324" cy="696715"/>
          </a:xfrm>
          <a:prstGeom prst="rect">
            <a:avLst/>
          </a:prstGeom>
        </p:spPr>
      </p:pic>
      <p:sp>
        <p:nvSpPr>
          <p:cNvPr id="24" name="Text 7">
            <a:extLst>
              <a:ext uri="{FF2B5EF4-FFF2-40B4-BE49-F238E27FC236}">
                <a16:creationId xmlns:a16="http://schemas.microsoft.com/office/drawing/2014/main" id="{A3DE9FDF-59ED-A913-C6FB-E9611BE708DE}"/>
              </a:ext>
            </a:extLst>
          </p:cNvPr>
          <p:cNvSpPr/>
          <p:nvPr/>
        </p:nvSpPr>
        <p:spPr>
          <a:xfrm>
            <a:off x="6215792" y="3070885"/>
            <a:ext cx="256222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b="1" dirty="0">
                <a:solidFill>
                  <a:schemeClr val="accent5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ISO/IEC 42001</a:t>
            </a:r>
            <a:endParaRPr lang="en-US" sz="1600" b="1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FBA94803-7D89-1759-F1CC-314E150F04D0}"/>
              </a:ext>
            </a:extLst>
          </p:cNvPr>
          <p:cNvSpPr/>
          <p:nvPr/>
        </p:nvSpPr>
        <p:spPr>
          <a:xfrm>
            <a:off x="6215792" y="3428568"/>
            <a:ext cx="2562225" cy="498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ct val="133000"/>
              </a:lnSpc>
              <a:buFont typeface="Arial" panose="020B0604020202020204" pitchFamily="34" charset="0"/>
              <a:buChar char="•"/>
            </a:pP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Certifiable AI management system. </a:t>
            </a:r>
          </a:p>
        </p:txBody>
      </p:sp>
      <p:pic>
        <p:nvPicPr>
          <p:cNvPr id="28" name="Image 3" descr="preencoded.png">
            <a:extLst>
              <a:ext uri="{FF2B5EF4-FFF2-40B4-BE49-F238E27FC236}">
                <a16:creationId xmlns:a16="http://schemas.microsoft.com/office/drawing/2014/main" id="{8DC19220-54FA-5ACC-C7EB-A820FD581F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4689" y="2167498"/>
            <a:ext cx="1127423" cy="696715"/>
          </a:xfrm>
          <a:prstGeom prst="rect">
            <a:avLst/>
          </a:prstGeom>
        </p:spPr>
      </p:pic>
      <p:sp>
        <p:nvSpPr>
          <p:cNvPr id="30" name="Text 9">
            <a:extLst>
              <a:ext uri="{FF2B5EF4-FFF2-40B4-BE49-F238E27FC236}">
                <a16:creationId xmlns:a16="http://schemas.microsoft.com/office/drawing/2014/main" id="{E901274F-D2F7-0C1E-2DD7-301D1D275EA4}"/>
              </a:ext>
            </a:extLst>
          </p:cNvPr>
          <p:cNvSpPr/>
          <p:nvPr/>
        </p:nvSpPr>
        <p:spPr>
          <a:xfrm>
            <a:off x="8984689" y="3070885"/>
            <a:ext cx="256232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b="1" dirty="0">
                <a:solidFill>
                  <a:schemeClr val="accent5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Singapore MGF (Agentic AI)</a:t>
            </a:r>
            <a:endParaRPr lang="en-US" sz="1600" b="1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7030E764-38EB-E805-FA2E-20BD909F96A8}"/>
              </a:ext>
            </a:extLst>
          </p:cNvPr>
          <p:cNvSpPr/>
          <p:nvPr/>
        </p:nvSpPr>
        <p:spPr>
          <a:xfrm>
            <a:off x="8984689" y="3428568"/>
            <a:ext cx="2562324" cy="498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ct val="133000"/>
              </a:lnSpc>
              <a:buFont typeface="Arial" panose="020B0604020202020204" pitchFamily="34" charset="0"/>
              <a:buChar char="•"/>
            </a:pPr>
            <a:r>
              <a:rPr lang="en-US" sz="1267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Most practitioner-oriented for agentic risks. </a:t>
            </a:r>
          </a:p>
        </p:txBody>
      </p:sp>
      <p:sp>
        <p:nvSpPr>
          <p:cNvPr id="4" name="Text 18">
            <a:extLst>
              <a:ext uri="{FF2B5EF4-FFF2-40B4-BE49-F238E27FC236}">
                <a16:creationId xmlns:a16="http://schemas.microsoft.com/office/drawing/2014/main" id="{A4E72DDE-1B92-A823-9A49-95E52351D45F}"/>
              </a:ext>
            </a:extLst>
          </p:cNvPr>
          <p:cNvSpPr/>
          <p:nvPr/>
        </p:nvSpPr>
        <p:spPr>
          <a:xfrm>
            <a:off x="4415561" y="4730574"/>
            <a:ext cx="5749925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33000"/>
              </a:lnSpc>
            </a:pPr>
            <a:r>
              <a:rPr lang="en-US" sz="1267" dirty="0">
                <a:solidFill>
                  <a:schemeClr val="accent5"/>
                </a:solidFill>
                <a:latin typeface="Aptos" panose="020B0004020202020204" pitchFamily="34" charset="0"/>
              </a:rPr>
              <a:t>All frameworks help — but none tells you:</a:t>
            </a:r>
          </a:p>
        </p:txBody>
      </p:sp>
      <p:sp>
        <p:nvSpPr>
          <p:cNvPr id="6" name="Text 19">
            <a:extLst>
              <a:ext uri="{FF2B5EF4-FFF2-40B4-BE49-F238E27FC236}">
                <a16:creationId xmlns:a16="http://schemas.microsoft.com/office/drawing/2014/main" id="{1F4D1738-D63A-0595-CE2D-911F00744E2F}"/>
              </a:ext>
            </a:extLst>
          </p:cNvPr>
          <p:cNvSpPr/>
          <p:nvPr/>
        </p:nvSpPr>
        <p:spPr>
          <a:xfrm>
            <a:off x="4476072" y="5092427"/>
            <a:ext cx="5140325" cy="8598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 algn="l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267" dirty="0">
                <a:solidFill>
                  <a:schemeClr val="accent5"/>
                </a:solidFill>
                <a:latin typeface="Aptos" panose="020B0004020202020204" pitchFamily="34" charset="0"/>
              </a:rPr>
              <a:t>How much authority AI has</a:t>
            </a:r>
          </a:p>
          <a:p>
            <a:pPr marL="285750" indent="-285750" algn="l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267" dirty="0">
                <a:solidFill>
                  <a:schemeClr val="accent5"/>
                </a:solidFill>
                <a:latin typeface="Aptos" panose="020B0004020202020204" pitchFamily="34" charset="0"/>
              </a:rPr>
              <a:t>How autonomous it is</a:t>
            </a:r>
          </a:p>
          <a:p>
            <a:pPr marL="285750" indent="-285750" algn="l">
              <a:lnSpc>
                <a:spcPct val="133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267" dirty="0">
                <a:solidFill>
                  <a:schemeClr val="accent5"/>
                </a:solidFill>
                <a:latin typeface="Aptos" panose="020B0004020202020204" pitchFamily="34" charset="0"/>
              </a:rPr>
              <a:t>Whether accountability remains clear</a:t>
            </a:r>
          </a:p>
        </p:txBody>
      </p:sp>
    </p:spTree>
    <p:extLst>
      <p:ext uri="{BB962C8B-B14F-4D97-AF65-F5344CB8AC3E}">
        <p14:creationId xmlns:p14="http://schemas.microsoft.com/office/powerpoint/2010/main" val="1936931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091B6-2872-1ADC-5342-D3E477838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42B8BB2D-FF33-239B-7DD5-76AE807AB32C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EDE93E84-5080-3F70-2D2F-BED2B71C9FA1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D5BD6976-B5A8-B57A-5127-2239EBBFD84F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9" y="1005230"/>
            <a:ext cx="215900" cy="434975"/>
          </a:xfrm>
          <a:prstGeom prst="rect">
            <a:avLst/>
          </a:prstGeom>
        </p:spPr>
      </p:pic>
      <p:sp>
        <p:nvSpPr>
          <p:cNvPr id="44" name="object 157">
            <a:extLst>
              <a:ext uri="{FF2B5EF4-FFF2-40B4-BE49-F238E27FC236}">
                <a16:creationId xmlns:a16="http://schemas.microsoft.com/office/drawing/2014/main" id="{9A18405C-A5CA-00E4-44DA-D8F0F9EC2F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997" y="868300"/>
            <a:ext cx="10977825" cy="60016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5100" b="0" spc="-1320" baseline="-8169" dirty="0">
                <a:cs typeface="Courier New"/>
              </a:rPr>
              <a:t> </a:t>
            </a:r>
            <a:r>
              <a:rPr lang="en-US" sz="2900" dirty="0"/>
              <a:t>What technology alone cannot solve</a:t>
            </a:r>
            <a:endParaRPr sz="2900" dirty="0">
              <a:cs typeface="Courier New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1C39092-0B33-E229-0524-5B3F829AE4B9}"/>
              </a:ext>
            </a:extLst>
          </p:cNvPr>
          <p:cNvSpPr/>
          <p:nvPr/>
        </p:nvSpPr>
        <p:spPr>
          <a:xfrm>
            <a:off x="2974387" y="2630973"/>
            <a:ext cx="294679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Tools </a:t>
            </a:r>
            <a:r>
              <a:rPr lang="en-US" sz="1600" dirty="0">
                <a:solidFill>
                  <a:srgbClr val="64B8C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Can</a:t>
            </a:r>
            <a:endParaRPr lang="en-US" sz="16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B6EADE5-C70A-2749-2896-268030D1B8B6}"/>
              </a:ext>
            </a:extLst>
          </p:cNvPr>
          <p:cNvSpPr/>
          <p:nvPr/>
        </p:nvSpPr>
        <p:spPr>
          <a:xfrm>
            <a:off x="2974387" y="3054737"/>
            <a:ext cx="2946797" cy="1165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</a:t>
            </a:r>
            <a:r>
              <a:rPr lang="en-US" sz="1267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Discover AI use cases</a:t>
            </a:r>
            <a:endParaRPr lang="en-US" sz="1267" dirty="0"/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</a:t>
            </a:r>
            <a:r>
              <a:rPr lang="en-US" sz="1267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Monitor activity</a:t>
            </a:r>
            <a:endParaRPr lang="en-US" sz="1267" dirty="0"/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</a:t>
            </a:r>
            <a:r>
              <a:rPr lang="en-US" sz="1267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Generate logs</a:t>
            </a:r>
            <a:endParaRPr lang="en-US" sz="1267" dirty="0"/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</a:t>
            </a:r>
            <a:r>
              <a:rPr lang="en-US" sz="1267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Enforce controls</a:t>
            </a:r>
            <a:endParaRPr lang="en-US" sz="1267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0DBB46CF-84DE-711B-D6E5-69149888FF1D}"/>
              </a:ext>
            </a:extLst>
          </p:cNvPr>
          <p:cNvSpPr/>
          <p:nvPr/>
        </p:nvSpPr>
        <p:spPr>
          <a:xfrm>
            <a:off x="6330957" y="2630973"/>
            <a:ext cx="294679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Tools </a:t>
            </a:r>
            <a:r>
              <a:rPr lang="en-US" sz="1600" dirty="0">
                <a:solidFill>
                  <a:srgbClr val="C3643D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Cannot</a:t>
            </a:r>
            <a:endParaRPr lang="en-US" sz="16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4CB4F3FA-4E5F-D263-1E3A-FC52C0C2283C}"/>
              </a:ext>
            </a:extLst>
          </p:cNvPr>
          <p:cNvSpPr/>
          <p:nvPr/>
        </p:nvSpPr>
        <p:spPr>
          <a:xfrm>
            <a:off x="6330957" y="3054736"/>
            <a:ext cx="2946797" cy="8598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</a:t>
            </a:r>
            <a:r>
              <a:rPr lang="en-US" sz="1267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Decide acceptable authority</a:t>
            </a:r>
            <a:endParaRPr lang="en-US" sz="1267" dirty="0"/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</a:t>
            </a:r>
            <a:r>
              <a:rPr lang="en-US" sz="1267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Define autonomy limits</a:t>
            </a:r>
            <a:endParaRPr lang="en-US" sz="1267" dirty="0"/>
          </a:p>
          <a:p>
            <a:pPr marL="257380" indent="-257380" algn="l">
              <a:lnSpc>
                <a:spcPct val="125000"/>
              </a:lnSpc>
              <a:buSzPct val="100000"/>
              <a:buChar char="•"/>
            </a:pPr>
            <a:r>
              <a:rPr lang="en-US" sz="126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</a:t>
            </a:r>
            <a:r>
              <a:rPr lang="en-US" sz="1267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Assign accountability</a:t>
            </a:r>
            <a:endParaRPr lang="en-US" sz="1267" dirty="0"/>
          </a:p>
        </p:txBody>
      </p:sp>
      <p:sp>
        <p:nvSpPr>
          <p:cNvPr id="15" name="Shape 6">
            <a:extLst>
              <a:ext uri="{FF2B5EF4-FFF2-40B4-BE49-F238E27FC236}">
                <a16:creationId xmlns:a16="http://schemas.microsoft.com/office/drawing/2014/main" id="{FC4BA01D-CC1D-B223-654E-61FD37D34826}"/>
              </a:ext>
            </a:extLst>
          </p:cNvPr>
          <p:cNvSpPr/>
          <p:nvPr/>
        </p:nvSpPr>
        <p:spPr>
          <a:xfrm>
            <a:off x="2974388" y="4464337"/>
            <a:ext cx="6297017" cy="644724"/>
          </a:xfrm>
          <a:prstGeom prst="roundRect">
            <a:avLst>
              <a:gd name="adj" fmla="val 10775"/>
            </a:avLst>
          </a:prstGeom>
          <a:solidFill>
            <a:srgbClr val="D9EDF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26B1819F-DA68-3952-B2DD-B3F969D08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684" y="4697699"/>
            <a:ext cx="206672" cy="165299"/>
          </a:xfrm>
          <a:prstGeom prst="rect">
            <a:avLst/>
          </a:prstGeom>
        </p:spPr>
      </p:pic>
      <p:sp>
        <p:nvSpPr>
          <p:cNvPr id="22" name="Text 7">
            <a:extLst>
              <a:ext uri="{FF2B5EF4-FFF2-40B4-BE49-F238E27FC236}">
                <a16:creationId xmlns:a16="http://schemas.microsoft.com/office/drawing/2014/main" id="{7A944FC6-1102-F2A8-182D-62C448B25CD1}"/>
              </a:ext>
            </a:extLst>
          </p:cNvPr>
          <p:cNvSpPr/>
          <p:nvPr/>
        </p:nvSpPr>
        <p:spPr>
          <a:xfrm>
            <a:off x="3511657" y="4670910"/>
            <a:ext cx="6204049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5000"/>
              </a:lnSpc>
            </a:pPr>
            <a:r>
              <a:rPr lang="en-US" sz="1267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Technology enforces governance. It does not define governance.</a:t>
            </a:r>
            <a:endParaRPr lang="en-US" sz="1267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DB5DCED-6E8F-5D75-EF30-668B1BB9DD9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39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033F8-0D85-0192-A2F1-040C28C30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055E0C05-A1D2-2AA8-0B00-9EE47A62C597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3D74DB6C-5D0D-CEAA-7DCE-CA436697BB01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9C0BCA3D-2DF6-FF79-181E-13833D9E2C28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9" y="1005230"/>
            <a:ext cx="215900" cy="434975"/>
          </a:xfrm>
          <a:prstGeom prst="rect">
            <a:avLst/>
          </a:prstGeom>
        </p:spPr>
      </p:pic>
      <p:sp>
        <p:nvSpPr>
          <p:cNvPr id="44" name="object 157">
            <a:extLst>
              <a:ext uri="{FF2B5EF4-FFF2-40B4-BE49-F238E27FC236}">
                <a16:creationId xmlns:a16="http://schemas.microsoft.com/office/drawing/2014/main" id="{473779F2-B522-1E78-CA34-65B2E79ACE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997" y="868300"/>
            <a:ext cx="9192895" cy="60016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5100" b="0" spc="-1320" baseline="-8169" dirty="0">
                <a:cs typeface="Courier New"/>
              </a:rPr>
              <a:t> </a:t>
            </a:r>
            <a:r>
              <a:rPr lang="en-US" sz="2900" dirty="0"/>
              <a:t>The Dimensional Risk Control Model</a:t>
            </a:r>
            <a:endParaRPr sz="2900" dirty="0">
              <a:cs typeface="Courier New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19B49E67-D0C9-DBB9-B1B3-A950D555B128}"/>
              </a:ext>
            </a:extLst>
          </p:cNvPr>
          <p:cNvSpPr/>
          <p:nvPr/>
        </p:nvSpPr>
        <p:spPr>
          <a:xfrm>
            <a:off x="713383" y="1556290"/>
            <a:ext cx="11478617" cy="205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3000"/>
              </a:lnSpc>
            </a:pPr>
            <a:r>
              <a:rPr lang="en-US" sz="1200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A practitioner bridge across all frameworks: </a:t>
            </a:r>
            <a:r>
              <a:rPr lang="en-US" sz="1200" b="1" dirty="0">
                <a:solidFill>
                  <a:srgbClr val="666666"/>
                </a:solidFill>
                <a:latin typeface="Aptos" panose="020B0004020202020204" pitchFamily="34" charset="0"/>
                <a:ea typeface="IBM Plex Sans Bold" pitchFamily="34" charset="-122"/>
                <a:cs typeface="IBM Plex Sans Bold" pitchFamily="34" charset="-120"/>
              </a:rPr>
              <a:t>Classify for regulation. Measure for risk. Control by threshold. Learn through incidents.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F1168A8B-F8A3-8CAC-38C3-F2EC44CE05D3}"/>
              </a:ext>
            </a:extLst>
          </p:cNvPr>
          <p:cNvSpPr/>
          <p:nvPr/>
        </p:nvSpPr>
        <p:spPr>
          <a:xfrm>
            <a:off x="800994" y="3059078"/>
            <a:ext cx="5020142" cy="4400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23000"/>
              </a:lnSpc>
            </a:pPr>
            <a:r>
              <a:rPr lang="en-US" sz="1200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AI/agent register: owner, use case, data, model, tool access, vendor dependencies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2EA1CEF6-9C10-B8E7-205E-06123E951852}"/>
              </a:ext>
            </a:extLst>
          </p:cNvPr>
          <p:cNvSpPr/>
          <p:nvPr/>
        </p:nvSpPr>
        <p:spPr>
          <a:xfrm>
            <a:off x="6266704" y="3023476"/>
            <a:ext cx="5155505" cy="411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23000"/>
              </a:lnSpc>
            </a:pPr>
            <a:r>
              <a:rPr lang="en-US" sz="1200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3A scorecard per use case and workflow step: authority mapping, autonomy tiering, accountability chain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id="{4EB3408A-8C7E-BA67-5F88-034C0F79B516}"/>
              </a:ext>
            </a:extLst>
          </p:cNvPr>
          <p:cNvSpPr/>
          <p:nvPr/>
        </p:nvSpPr>
        <p:spPr>
          <a:xfrm>
            <a:off x="800994" y="4241069"/>
            <a:ext cx="5155505" cy="411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23000"/>
              </a:lnSpc>
            </a:pPr>
            <a:r>
              <a:rPr lang="en-US" sz="1200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Risk appetite thresholds: human approvals, escalation, kill switch, sandboxing, rate limits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ABA95516-2E0E-7093-6071-79AFF2FF992D}"/>
              </a:ext>
            </a:extLst>
          </p:cNvPr>
          <p:cNvSpPr/>
          <p:nvPr/>
        </p:nvSpPr>
        <p:spPr>
          <a:xfrm>
            <a:off x="6146253" y="4250958"/>
            <a:ext cx="5155505" cy="205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3000"/>
              </a:lnSpc>
            </a:pPr>
            <a:r>
              <a:rPr lang="en-US" sz="1200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Least privilege, whitelisted tools, MCP gateway, logging, monitoring, testing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42" name="Text 13">
            <a:extLst>
              <a:ext uri="{FF2B5EF4-FFF2-40B4-BE49-F238E27FC236}">
                <a16:creationId xmlns:a16="http://schemas.microsoft.com/office/drawing/2014/main" id="{AC047A53-3DC8-D964-E4D9-B2446D1E819B}"/>
              </a:ext>
            </a:extLst>
          </p:cNvPr>
          <p:cNvSpPr/>
          <p:nvPr/>
        </p:nvSpPr>
        <p:spPr>
          <a:xfrm>
            <a:off x="851246" y="5453037"/>
            <a:ext cx="5155505" cy="411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23000"/>
              </a:lnSpc>
            </a:pPr>
            <a:r>
              <a:rPr lang="en-US" sz="1200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Live dashboard and incident playbooks: runtime monitoring, alerts, override logs, post-market monitoring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49" name="Text 15">
            <a:extLst>
              <a:ext uri="{FF2B5EF4-FFF2-40B4-BE49-F238E27FC236}">
                <a16:creationId xmlns:a16="http://schemas.microsoft.com/office/drawing/2014/main" id="{ECDCBC61-31BE-4AE7-92CC-BEA5D2009DA3}"/>
              </a:ext>
            </a:extLst>
          </p:cNvPr>
          <p:cNvSpPr/>
          <p:nvPr/>
        </p:nvSpPr>
        <p:spPr>
          <a:xfrm>
            <a:off x="6235500" y="5453038"/>
            <a:ext cx="5155505" cy="411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23000"/>
              </a:lnSpc>
            </a:pPr>
            <a:r>
              <a:rPr lang="en-US" sz="1200" dirty="0">
                <a:solidFill>
                  <a:srgbClr val="666666"/>
                </a:solidFill>
                <a:latin typeface="Aptos" panose="020B0004020202020204" pitchFamily="34" charset="0"/>
                <a:ea typeface="IBM Plex Sans" pitchFamily="34" charset="-122"/>
                <a:cs typeface="IBM Plex Sans" pitchFamily="34" charset="-120"/>
              </a:rPr>
              <a:t>Evidence pack and lessons learned: internal audit, red-team exercises, model/agent change review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50" name="Arrow: Chevron 49">
            <a:extLst>
              <a:ext uri="{FF2B5EF4-FFF2-40B4-BE49-F238E27FC236}">
                <a16:creationId xmlns:a16="http://schemas.microsoft.com/office/drawing/2014/main" id="{BC7330D4-85C0-0CA2-089D-0FEEACA5795A}"/>
              </a:ext>
            </a:extLst>
          </p:cNvPr>
          <p:cNvSpPr/>
          <p:nvPr/>
        </p:nvSpPr>
        <p:spPr>
          <a:xfrm>
            <a:off x="6096000" y="2382273"/>
            <a:ext cx="5434507" cy="554713"/>
          </a:xfrm>
          <a:prstGeom prst="chevron">
            <a:avLst/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hevron 50">
            <a:extLst>
              <a:ext uri="{FF2B5EF4-FFF2-40B4-BE49-F238E27FC236}">
                <a16:creationId xmlns:a16="http://schemas.microsoft.com/office/drawing/2014/main" id="{D8AA0807-5A45-94E7-EC31-83C32AD9904A}"/>
              </a:ext>
            </a:extLst>
          </p:cNvPr>
          <p:cNvSpPr/>
          <p:nvPr/>
        </p:nvSpPr>
        <p:spPr>
          <a:xfrm>
            <a:off x="6108153" y="3635902"/>
            <a:ext cx="5434507" cy="554713"/>
          </a:xfrm>
          <a:prstGeom prst="chevron">
            <a:avLst/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hevron 51">
            <a:extLst>
              <a:ext uri="{FF2B5EF4-FFF2-40B4-BE49-F238E27FC236}">
                <a16:creationId xmlns:a16="http://schemas.microsoft.com/office/drawing/2014/main" id="{6162D766-CE33-5324-6EA9-55BA790687E9}"/>
              </a:ext>
            </a:extLst>
          </p:cNvPr>
          <p:cNvSpPr/>
          <p:nvPr/>
        </p:nvSpPr>
        <p:spPr>
          <a:xfrm>
            <a:off x="6108153" y="4807891"/>
            <a:ext cx="5434507" cy="554713"/>
          </a:xfrm>
          <a:prstGeom prst="chevron">
            <a:avLst/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hevron 52">
            <a:extLst>
              <a:ext uri="{FF2B5EF4-FFF2-40B4-BE49-F238E27FC236}">
                <a16:creationId xmlns:a16="http://schemas.microsoft.com/office/drawing/2014/main" id="{317B18D3-B888-2A48-5B7C-992DAAB7398D}"/>
              </a:ext>
            </a:extLst>
          </p:cNvPr>
          <p:cNvSpPr/>
          <p:nvPr/>
        </p:nvSpPr>
        <p:spPr>
          <a:xfrm>
            <a:off x="711746" y="2401788"/>
            <a:ext cx="5434507" cy="554713"/>
          </a:xfrm>
          <a:prstGeom prst="chevron">
            <a:avLst/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hevron 53">
            <a:extLst>
              <a:ext uri="{FF2B5EF4-FFF2-40B4-BE49-F238E27FC236}">
                <a16:creationId xmlns:a16="http://schemas.microsoft.com/office/drawing/2014/main" id="{B727AC41-89DD-0995-F95B-F3D9A0FE81A9}"/>
              </a:ext>
            </a:extLst>
          </p:cNvPr>
          <p:cNvSpPr/>
          <p:nvPr/>
        </p:nvSpPr>
        <p:spPr>
          <a:xfrm>
            <a:off x="711746" y="3616387"/>
            <a:ext cx="5434507" cy="554713"/>
          </a:xfrm>
          <a:prstGeom prst="chevron">
            <a:avLst/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hevron 54">
            <a:extLst>
              <a:ext uri="{FF2B5EF4-FFF2-40B4-BE49-F238E27FC236}">
                <a16:creationId xmlns:a16="http://schemas.microsoft.com/office/drawing/2014/main" id="{A14207B7-2101-EC55-1955-32E5DF35379E}"/>
              </a:ext>
            </a:extLst>
          </p:cNvPr>
          <p:cNvSpPr/>
          <p:nvPr/>
        </p:nvSpPr>
        <p:spPr>
          <a:xfrm>
            <a:off x="800994" y="4790498"/>
            <a:ext cx="5434507" cy="554713"/>
          </a:xfrm>
          <a:prstGeom prst="chevron">
            <a:avLst/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D2D240BB-976D-A537-0DA6-7629BB8E11A9}"/>
              </a:ext>
            </a:extLst>
          </p:cNvPr>
          <p:cNvSpPr/>
          <p:nvPr/>
        </p:nvSpPr>
        <p:spPr>
          <a:xfrm>
            <a:off x="1079996" y="2583870"/>
            <a:ext cx="5155505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333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1. Inventory &amp; Context</a:t>
            </a:r>
            <a:endParaRPr lang="en-US" sz="1333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C6F0E487-A516-0684-633F-69008DB928FE}"/>
              </a:ext>
            </a:extLst>
          </p:cNvPr>
          <p:cNvSpPr/>
          <p:nvPr/>
        </p:nvSpPr>
        <p:spPr>
          <a:xfrm>
            <a:off x="6540302" y="2574429"/>
            <a:ext cx="5155505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333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2. 3A Profile</a:t>
            </a:r>
            <a:endParaRPr lang="en-US" sz="1333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ECC1FF9D-C308-C68A-9714-0918FCE1615B}"/>
              </a:ext>
            </a:extLst>
          </p:cNvPr>
          <p:cNvSpPr/>
          <p:nvPr/>
        </p:nvSpPr>
        <p:spPr>
          <a:xfrm>
            <a:off x="1111199" y="3783037"/>
            <a:ext cx="5155505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333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3. Threshold Setting</a:t>
            </a:r>
            <a:endParaRPr lang="en-US" sz="1333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B1D20234-83FD-290E-E7BF-85BA9020357E}"/>
              </a:ext>
            </a:extLst>
          </p:cNvPr>
          <p:cNvSpPr/>
          <p:nvPr/>
        </p:nvSpPr>
        <p:spPr>
          <a:xfrm>
            <a:off x="6540302" y="3799185"/>
            <a:ext cx="5155505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333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4. Control Implementation</a:t>
            </a:r>
            <a:endParaRPr lang="en-US" sz="1333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40" name="Text 12">
            <a:extLst>
              <a:ext uri="{FF2B5EF4-FFF2-40B4-BE49-F238E27FC236}">
                <a16:creationId xmlns:a16="http://schemas.microsoft.com/office/drawing/2014/main" id="{9DEB810D-4D0F-7A64-698A-1187CFA1864D}"/>
              </a:ext>
            </a:extLst>
          </p:cNvPr>
          <p:cNvSpPr/>
          <p:nvPr/>
        </p:nvSpPr>
        <p:spPr>
          <a:xfrm>
            <a:off x="1217373" y="4987099"/>
            <a:ext cx="5155505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333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5. Monitoring &amp; Response</a:t>
            </a:r>
            <a:endParaRPr lang="en-US" sz="1333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47" name="Text 14">
            <a:extLst>
              <a:ext uri="{FF2B5EF4-FFF2-40B4-BE49-F238E27FC236}">
                <a16:creationId xmlns:a16="http://schemas.microsoft.com/office/drawing/2014/main" id="{A8EA8801-153F-21F6-1FCA-E14DFBC29FE6}"/>
              </a:ext>
            </a:extLst>
          </p:cNvPr>
          <p:cNvSpPr/>
          <p:nvPr/>
        </p:nvSpPr>
        <p:spPr>
          <a:xfrm>
            <a:off x="6524532" y="5006755"/>
            <a:ext cx="5155505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333" b="1" dirty="0">
                <a:solidFill>
                  <a:schemeClr val="bg1"/>
                </a:solidFill>
                <a:latin typeface="Aptos" panose="020B0004020202020204" pitchFamily="34" charset="0"/>
                <a:ea typeface="Outfit Medium" pitchFamily="34" charset="-122"/>
                <a:cs typeface="Outfit Medium" pitchFamily="34" charset="-120"/>
              </a:rPr>
              <a:t>6. Assurance &amp; Learning</a:t>
            </a:r>
            <a:endParaRPr lang="en-US" sz="1333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66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BF62C-1DF7-45E7-351C-374F51EC2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Arrow: Right 90">
            <a:extLst>
              <a:ext uri="{FF2B5EF4-FFF2-40B4-BE49-F238E27FC236}">
                <a16:creationId xmlns:a16="http://schemas.microsoft.com/office/drawing/2014/main" id="{21801A96-B353-121E-54E3-07DFA616528A}"/>
              </a:ext>
            </a:extLst>
          </p:cNvPr>
          <p:cNvSpPr/>
          <p:nvPr/>
        </p:nvSpPr>
        <p:spPr>
          <a:xfrm>
            <a:off x="731685" y="3453851"/>
            <a:ext cx="5014774" cy="1256265"/>
          </a:xfrm>
          <a:prstGeom prst="rightArrow">
            <a:avLst>
              <a:gd name="adj1" fmla="val 67362"/>
              <a:gd name="adj2" fmla="val 50000"/>
            </a:avLst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90" name="Arrow: Right 89">
            <a:extLst>
              <a:ext uri="{FF2B5EF4-FFF2-40B4-BE49-F238E27FC236}">
                <a16:creationId xmlns:a16="http://schemas.microsoft.com/office/drawing/2014/main" id="{664F586B-9642-1238-E595-6AFBF022706E}"/>
              </a:ext>
            </a:extLst>
          </p:cNvPr>
          <p:cNvSpPr/>
          <p:nvPr/>
        </p:nvSpPr>
        <p:spPr>
          <a:xfrm>
            <a:off x="6171598" y="3453286"/>
            <a:ext cx="5014774" cy="1256265"/>
          </a:xfrm>
          <a:prstGeom prst="rightArrow">
            <a:avLst>
              <a:gd name="adj1" fmla="val 67362"/>
              <a:gd name="adj2" fmla="val 50000"/>
            </a:avLst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9" name="Arrow: Right 88">
            <a:extLst>
              <a:ext uri="{FF2B5EF4-FFF2-40B4-BE49-F238E27FC236}">
                <a16:creationId xmlns:a16="http://schemas.microsoft.com/office/drawing/2014/main" id="{379301B8-F0C6-8368-9D56-80A9BA85BB68}"/>
              </a:ext>
            </a:extLst>
          </p:cNvPr>
          <p:cNvSpPr/>
          <p:nvPr/>
        </p:nvSpPr>
        <p:spPr>
          <a:xfrm>
            <a:off x="6171598" y="2341389"/>
            <a:ext cx="5014774" cy="1256265"/>
          </a:xfrm>
          <a:prstGeom prst="rightArrow">
            <a:avLst>
              <a:gd name="adj1" fmla="val 67362"/>
              <a:gd name="adj2" fmla="val 50000"/>
            </a:avLst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Arrow: Right 87">
            <a:extLst>
              <a:ext uri="{FF2B5EF4-FFF2-40B4-BE49-F238E27FC236}">
                <a16:creationId xmlns:a16="http://schemas.microsoft.com/office/drawing/2014/main" id="{BC275F0A-7022-193D-C668-CD5BD808F7BF}"/>
              </a:ext>
            </a:extLst>
          </p:cNvPr>
          <p:cNvSpPr/>
          <p:nvPr/>
        </p:nvSpPr>
        <p:spPr>
          <a:xfrm>
            <a:off x="731685" y="2364890"/>
            <a:ext cx="5014774" cy="1256265"/>
          </a:xfrm>
          <a:prstGeom prst="rightArrow">
            <a:avLst>
              <a:gd name="adj1" fmla="val 67362"/>
              <a:gd name="adj2" fmla="val 50000"/>
            </a:avLst>
          </a:prstGeom>
          <a:solidFill>
            <a:schemeClr val="accent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6F0D3E98-435D-AC8B-ED6B-8DACF9E2C7D0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A6831917-6E34-8516-68A2-D94AD0BEBC7F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78A75D1B-F91A-95DB-B275-9FD39836C2FC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9" y="1005230"/>
            <a:ext cx="215900" cy="434975"/>
          </a:xfrm>
          <a:prstGeom prst="rect">
            <a:avLst/>
          </a:prstGeom>
        </p:spPr>
      </p:pic>
      <p:sp>
        <p:nvSpPr>
          <p:cNvPr id="44" name="object 157">
            <a:extLst>
              <a:ext uri="{FF2B5EF4-FFF2-40B4-BE49-F238E27FC236}">
                <a16:creationId xmlns:a16="http://schemas.microsoft.com/office/drawing/2014/main" id="{9940A143-3124-7511-2CDF-8BAD4A6B7B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997" y="868300"/>
            <a:ext cx="9192895" cy="60016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5100" b="0" spc="-1320" baseline="-8169" dirty="0">
                <a:cs typeface="Courier New"/>
              </a:rPr>
              <a:t> </a:t>
            </a:r>
            <a:r>
              <a:rPr lang="en-US" sz="2900" dirty="0"/>
              <a:t>Example: AI Procurement Agent</a:t>
            </a:r>
            <a:endParaRPr sz="2900" dirty="0">
              <a:cs typeface="Courier New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95FCA758-773E-B0EB-2E84-95457F8F5D84}"/>
              </a:ext>
            </a:extLst>
          </p:cNvPr>
          <p:cNvSpPr/>
          <p:nvPr/>
        </p:nvSpPr>
        <p:spPr>
          <a:xfrm>
            <a:off x="802019" y="2166931"/>
            <a:ext cx="11478617" cy="162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9000"/>
              </a:lnSpc>
            </a:pPr>
            <a:r>
              <a:rPr lang="en-US" sz="110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An AI Procurement Agent helps source suppliers, compare quotations, and prepare purchase orders. As its role expands, governance must keep pace across three critical dimensions.</a:t>
            </a:r>
            <a:endParaRPr lang="en-US" sz="1100" dirty="0">
              <a:latin typeface="Aptos" panose="020B0004020202020204" pitchFamily="34" charset="0"/>
            </a:endParaRP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B0B9DC80-552E-DFCB-A72D-B92222F17EC9}"/>
              </a:ext>
            </a:extLst>
          </p:cNvPr>
          <p:cNvSpPr/>
          <p:nvPr/>
        </p:nvSpPr>
        <p:spPr>
          <a:xfrm>
            <a:off x="879509" y="2603196"/>
            <a:ext cx="5186461" cy="193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Recommend Supplier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EEF88245-2B3E-DD72-D14A-08E734127C0E}"/>
              </a:ext>
            </a:extLst>
          </p:cNvPr>
          <p:cNvSpPr/>
          <p:nvPr/>
        </p:nvSpPr>
        <p:spPr>
          <a:xfrm>
            <a:off x="879509" y="2852730"/>
            <a:ext cx="5186461" cy="488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Authority: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Low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Autonomy: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Low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Governance: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Standard Controls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0FDD7D9B-8E2C-6C7B-182B-2DE42A8E2FF6}"/>
              </a:ext>
            </a:extLst>
          </p:cNvPr>
          <p:cNvSpPr/>
          <p:nvPr/>
        </p:nvSpPr>
        <p:spPr>
          <a:xfrm>
            <a:off x="6314018" y="2603196"/>
            <a:ext cx="5186461" cy="193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Select Supplier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77AE9A9A-D6B1-A817-7BFD-C1A1EFC022C3}"/>
              </a:ext>
            </a:extLst>
          </p:cNvPr>
          <p:cNvSpPr/>
          <p:nvPr/>
        </p:nvSpPr>
        <p:spPr>
          <a:xfrm>
            <a:off x="6314018" y="2852730"/>
            <a:ext cx="5186461" cy="488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Authority: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Medium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Autonomy: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Low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Governance: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Management Review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5" name="Text 6">
            <a:extLst>
              <a:ext uri="{FF2B5EF4-FFF2-40B4-BE49-F238E27FC236}">
                <a16:creationId xmlns:a16="http://schemas.microsoft.com/office/drawing/2014/main" id="{8086460D-0412-4C95-12D2-5DEA485ED9B4}"/>
              </a:ext>
            </a:extLst>
          </p:cNvPr>
          <p:cNvSpPr/>
          <p:nvPr/>
        </p:nvSpPr>
        <p:spPr>
          <a:xfrm>
            <a:off x="879509" y="3691945"/>
            <a:ext cx="5186461" cy="193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Issue Purchase Order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41" name="Text 7">
            <a:extLst>
              <a:ext uri="{FF2B5EF4-FFF2-40B4-BE49-F238E27FC236}">
                <a16:creationId xmlns:a16="http://schemas.microsoft.com/office/drawing/2014/main" id="{5E65D539-3926-89D2-A781-94934EFD8C30}"/>
              </a:ext>
            </a:extLst>
          </p:cNvPr>
          <p:cNvSpPr/>
          <p:nvPr/>
        </p:nvSpPr>
        <p:spPr>
          <a:xfrm>
            <a:off x="879509" y="3941481"/>
            <a:ext cx="5186461" cy="488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Authority: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High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Autonomy: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Medium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Governance: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Enhanced Controls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50" name="Text 8">
            <a:extLst>
              <a:ext uri="{FF2B5EF4-FFF2-40B4-BE49-F238E27FC236}">
                <a16:creationId xmlns:a16="http://schemas.microsoft.com/office/drawing/2014/main" id="{69D8D9E2-2C50-E2FC-2226-2BC761A9E4E1}"/>
              </a:ext>
            </a:extLst>
          </p:cNvPr>
          <p:cNvSpPr/>
          <p:nvPr/>
        </p:nvSpPr>
        <p:spPr>
          <a:xfrm>
            <a:off x="6314018" y="3691945"/>
            <a:ext cx="5186461" cy="193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Approve Payment</a:t>
            </a:r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54" name="Text 9">
            <a:extLst>
              <a:ext uri="{FF2B5EF4-FFF2-40B4-BE49-F238E27FC236}">
                <a16:creationId xmlns:a16="http://schemas.microsoft.com/office/drawing/2014/main" id="{1DACA486-15E4-1E77-8A05-D51D52D953F8}"/>
              </a:ext>
            </a:extLst>
          </p:cNvPr>
          <p:cNvSpPr/>
          <p:nvPr/>
        </p:nvSpPr>
        <p:spPr>
          <a:xfrm>
            <a:off x="6314018" y="3941481"/>
            <a:ext cx="5186461" cy="488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Authority: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Very High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Autonomy: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High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chemeClr val="bg1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Governance:</a:t>
            </a:r>
            <a:r>
              <a:rPr lang="en-US" sz="1050" dirty="0">
                <a:solidFill>
                  <a:schemeClr val="bg1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Executive Oversight</a:t>
            </a:r>
            <a:endParaRPr lang="en-US" sz="105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52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FE330-8DBE-03BA-DDBC-EEF385386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F525C2DE-AAA3-60E0-3CC3-59989E1A41AB}"/>
              </a:ext>
            </a:extLst>
          </p:cNvPr>
          <p:cNvSpPr/>
          <p:nvPr/>
        </p:nvSpPr>
        <p:spPr>
          <a:xfrm>
            <a:off x="10525097" y="432005"/>
            <a:ext cx="1236345" cy="233679"/>
          </a:xfrm>
          <a:custGeom>
            <a:avLst/>
            <a:gdLst/>
            <a:ahLst/>
            <a:cxnLst/>
            <a:rect l="l" t="t" r="r" b="b"/>
            <a:pathLst>
              <a:path w="1236345" h="233679">
                <a:moveTo>
                  <a:pt x="1236100" y="233679"/>
                </a:moveTo>
                <a:lnTo>
                  <a:pt x="0" y="233679"/>
                </a:lnTo>
                <a:lnTo>
                  <a:pt x="0" y="0"/>
                </a:lnTo>
                <a:lnTo>
                  <a:pt x="1236100" y="0"/>
                </a:lnTo>
                <a:lnTo>
                  <a:pt x="1236100" y="7619"/>
                </a:lnTo>
                <a:lnTo>
                  <a:pt x="7628" y="7619"/>
                </a:lnTo>
                <a:lnTo>
                  <a:pt x="7628" y="226059"/>
                </a:lnTo>
                <a:lnTo>
                  <a:pt x="1236100" y="226059"/>
                </a:lnTo>
                <a:lnTo>
                  <a:pt x="1236100" y="233679"/>
                </a:lnTo>
                <a:close/>
              </a:path>
              <a:path w="1236345" h="233679">
                <a:moveTo>
                  <a:pt x="1236100" y="226059"/>
                </a:moveTo>
                <a:lnTo>
                  <a:pt x="697232" y="226059"/>
                </a:lnTo>
                <a:lnTo>
                  <a:pt x="697232" y="7619"/>
                </a:lnTo>
                <a:lnTo>
                  <a:pt x="1236100" y="7619"/>
                </a:lnTo>
                <a:lnTo>
                  <a:pt x="1236100" y="52069"/>
                </a:lnTo>
                <a:lnTo>
                  <a:pt x="730184" y="52069"/>
                </a:lnTo>
                <a:lnTo>
                  <a:pt x="730184" y="176529"/>
                </a:lnTo>
                <a:lnTo>
                  <a:pt x="1236100" y="176529"/>
                </a:lnTo>
                <a:lnTo>
                  <a:pt x="1236100" y="226059"/>
                </a:lnTo>
                <a:close/>
              </a:path>
              <a:path w="1236345" h="233679">
                <a:moveTo>
                  <a:pt x="143299" y="176529"/>
                </a:moveTo>
                <a:lnTo>
                  <a:pt x="99339" y="176529"/>
                </a:lnTo>
                <a:lnTo>
                  <a:pt x="88675" y="175259"/>
                </a:lnTo>
                <a:lnTo>
                  <a:pt x="52371" y="156209"/>
                </a:lnTo>
                <a:lnTo>
                  <a:pt x="41735" y="116839"/>
                </a:lnTo>
                <a:lnTo>
                  <a:pt x="45241" y="87629"/>
                </a:lnTo>
                <a:lnTo>
                  <a:pt x="55940" y="67309"/>
                </a:lnTo>
                <a:lnTo>
                  <a:pt x="74111" y="55879"/>
                </a:lnTo>
                <a:lnTo>
                  <a:pt x="100028" y="52069"/>
                </a:lnTo>
                <a:lnTo>
                  <a:pt x="143299" y="52069"/>
                </a:lnTo>
                <a:lnTo>
                  <a:pt x="143299" y="73659"/>
                </a:lnTo>
                <a:lnTo>
                  <a:pt x="100538" y="73659"/>
                </a:lnTo>
                <a:lnTo>
                  <a:pt x="86563" y="76199"/>
                </a:lnTo>
                <a:lnTo>
                  <a:pt x="77162" y="83819"/>
                </a:lnTo>
                <a:lnTo>
                  <a:pt x="71865" y="97789"/>
                </a:lnTo>
                <a:lnTo>
                  <a:pt x="70203" y="116839"/>
                </a:lnTo>
                <a:lnTo>
                  <a:pt x="71865" y="134619"/>
                </a:lnTo>
                <a:lnTo>
                  <a:pt x="77162" y="146049"/>
                </a:lnTo>
                <a:lnTo>
                  <a:pt x="86563" y="152399"/>
                </a:lnTo>
                <a:lnTo>
                  <a:pt x="100538" y="154939"/>
                </a:lnTo>
                <a:lnTo>
                  <a:pt x="143299" y="154939"/>
                </a:lnTo>
                <a:lnTo>
                  <a:pt x="143299" y="176529"/>
                </a:lnTo>
                <a:close/>
              </a:path>
              <a:path w="1236345" h="233679">
                <a:moveTo>
                  <a:pt x="402193" y="85089"/>
                </a:moveTo>
                <a:lnTo>
                  <a:pt x="378205" y="85089"/>
                </a:lnTo>
                <a:lnTo>
                  <a:pt x="378205" y="52069"/>
                </a:lnTo>
                <a:lnTo>
                  <a:pt x="402193" y="52069"/>
                </a:lnTo>
                <a:lnTo>
                  <a:pt x="402193" y="85089"/>
                </a:lnTo>
                <a:close/>
              </a:path>
              <a:path w="1236345" h="233679">
                <a:moveTo>
                  <a:pt x="657773" y="176529"/>
                </a:moveTo>
                <a:lnTo>
                  <a:pt x="632785" y="176529"/>
                </a:lnTo>
                <a:lnTo>
                  <a:pt x="632785" y="52069"/>
                </a:lnTo>
                <a:lnTo>
                  <a:pt x="657773" y="52069"/>
                </a:lnTo>
                <a:lnTo>
                  <a:pt x="657773" y="176529"/>
                </a:lnTo>
                <a:close/>
              </a:path>
              <a:path w="1236345" h="233679">
                <a:moveTo>
                  <a:pt x="857075" y="176529"/>
                </a:moveTo>
                <a:lnTo>
                  <a:pt x="843467" y="176529"/>
                </a:lnTo>
                <a:lnTo>
                  <a:pt x="812591" y="124459"/>
                </a:lnTo>
                <a:lnTo>
                  <a:pt x="823272" y="119379"/>
                </a:lnTo>
                <a:lnTo>
                  <a:pt x="831121" y="113029"/>
                </a:lnTo>
                <a:lnTo>
                  <a:pt x="835961" y="102869"/>
                </a:lnTo>
                <a:lnTo>
                  <a:pt x="837614" y="88899"/>
                </a:lnTo>
                <a:lnTo>
                  <a:pt x="834973" y="72389"/>
                </a:lnTo>
                <a:lnTo>
                  <a:pt x="826966" y="60959"/>
                </a:lnTo>
                <a:lnTo>
                  <a:pt x="813463" y="54609"/>
                </a:lnTo>
                <a:lnTo>
                  <a:pt x="794334" y="52069"/>
                </a:lnTo>
                <a:lnTo>
                  <a:pt x="857075" y="52069"/>
                </a:lnTo>
                <a:lnTo>
                  <a:pt x="857075" y="74929"/>
                </a:lnTo>
                <a:lnTo>
                  <a:pt x="1006031" y="74929"/>
                </a:lnTo>
                <a:lnTo>
                  <a:pt x="1006031" y="85089"/>
                </a:lnTo>
                <a:lnTo>
                  <a:pt x="857075" y="85089"/>
                </a:lnTo>
                <a:lnTo>
                  <a:pt x="857075" y="176529"/>
                </a:lnTo>
                <a:close/>
              </a:path>
              <a:path w="1236345" h="233679">
                <a:moveTo>
                  <a:pt x="1006031" y="74929"/>
                </a:moveTo>
                <a:lnTo>
                  <a:pt x="882254" y="74929"/>
                </a:lnTo>
                <a:lnTo>
                  <a:pt x="882254" y="52069"/>
                </a:lnTo>
                <a:lnTo>
                  <a:pt x="1006031" y="52069"/>
                </a:lnTo>
                <a:lnTo>
                  <a:pt x="1006031" y="74929"/>
                </a:lnTo>
                <a:close/>
              </a:path>
              <a:path w="1236345" h="233679">
                <a:moveTo>
                  <a:pt x="1030016" y="128269"/>
                </a:moveTo>
                <a:lnTo>
                  <a:pt x="1030016" y="52069"/>
                </a:lnTo>
                <a:lnTo>
                  <a:pt x="1236100" y="52069"/>
                </a:lnTo>
                <a:lnTo>
                  <a:pt x="1236100" y="85089"/>
                </a:lnTo>
                <a:lnTo>
                  <a:pt x="1068633" y="85089"/>
                </a:lnTo>
                <a:lnTo>
                  <a:pt x="1030016" y="128269"/>
                </a:lnTo>
                <a:close/>
              </a:path>
              <a:path w="1236345" h="233679">
                <a:moveTo>
                  <a:pt x="788101" y="105409"/>
                </a:moveTo>
                <a:lnTo>
                  <a:pt x="756231" y="105409"/>
                </a:lnTo>
                <a:lnTo>
                  <a:pt x="756231" y="73659"/>
                </a:lnTo>
                <a:lnTo>
                  <a:pt x="788101" y="73659"/>
                </a:lnTo>
                <a:lnTo>
                  <a:pt x="798267" y="74929"/>
                </a:lnTo>
                <a:lnTo>
                  <a:pt x="805485" y="77469"/>
                </a:lnTo>
                <a:lnTo>
                  <a:pt x="809790" y="82549"/>
                </a:lnTo>
                <a:lnTo>
                  <a:pt x="811217" y="90169"/>
                </a:lnTo>
                <a:lnTo>
                  <a:pt x="809790" y="97789"/>
                </a:lnTo>
                <a:lnTo>
                  <a:pt x="805485" y="102869"/>
                </a:lnTo>
                <a:lnTo>
                  <a:pt x="798267" y="104139"/>
                </a:lnTo>
                <a:lnTo>
                  <a:pt x="788101" y="105409"/>
                </a:lnTo>
                <a:close/>
              </a:path>
              <a:path w="1236345" h="233679">
                <a:moveTo>
                  <a:pt x="204073" y="177799"/>
                </a:moveTo>
                <a:lnTo>
                  <a:pt x="184019" y="173989"/>
                </a:lnTo>
                <a:lnTo>
                  <a:pt x="168819" y="165099"/>
                </a:lnTo>
                <a:lnTo>
                  <a:pt x="159179" y="149859"/>
                </a:lnTo>
                <a:lnTo>
                  <a:pt x="155808" y="130809"/>
                </a:lnTo>
                <a:lnTo>
                  <a:pt x="159179" y="111759"/>
                </a:lnTo>
                <a:lnTo>
                  <a:pt x="168819" y="96519"/>
                </a:lnTo>
                <a:lnTo>
                  <a:pt x="184019" y="86359"/>
                </a:lnTo>
                <a:lnTo>
                  <a:pt x="204073" y="83819"/>
                </a:lnTo>
                <a:lnTo>
                  <a:pt x="224027" y="86359"/>
                </a:lnTo>
                <a:lnTo>
                  <a:pt x="239182" y="96519"/>
                </a:lnTo>
                <a:lnTo>
                  <a:pt x="243194" y="102869"/>
                </a:lnTo>
                <a:lnTo>
                  <a:pt x="203894" y="102869"/>
                </a:lnTo>
                <a:lnTo>
                  <a:pt x="194426" y="105409"/>
                </a:lnTo>
                <a:lnTo>
                  <a:pt x="187203" y="110489"/>
                </a:lnTo>
                <a:lnTo>
                  <a:pt x="182597" y="119379"/>
                </a:lnTo>
                <a:lnTo>
                  <a:pt x="180979" y="130809"/>
                </a:lnTo>
                <a:lnTo>
                  <a:pt x="182571" y="142239"/>
                </a:lnTo>
                <a:lnTo>
                  <a:pt x="187134" y="151129"/>
                </a:lnTo>
                <a:lnTo>
                  <a:pt x="194348" y="156209"/>
                </a:lnTo>
                <a:lnTo>
                  <a:pt x="203894" y="157479"/>
                </a:lnTo>
                <a:lnTo>
                  <a:pt x="244086" y="157479"/>
                </a:lnTo>
                <a:lnTo>
                  <a:pt x="239313" y="165099"/>
                </a:lnTo>
                <a:lnTo>
                  <a:pt x="224174" y="173989"/>
                </a:lnTo>
                <a:lnTo>
                  <a:pt x="204073" y="177799"/>
                </a:lnTo>
                <a:close/>
              </a:path>
              <a:path w="1236345" h="233679">
                <a:moveTo>
                  <a:pt x="570371" y="177799"/>
                </a:moveTo>
                <a:lnTo>
                  <a:pt x="550319" y="173989"/>
                </a:lnTo>
                <a:lnTo>
                  <a:pt x="535116" y="165099"/>
                </a:lnTo>
                <a:lnTo>
                  <a:pt x="525474" y="149859"/>
                </a:lnTo>
                <a:lnTo>
                  <a:pt x="522102" y="130809"/>
                </a:lnTo>
                <a:lnTo>
                  <a:pt x="525474" y="111759"/>
                </a:lnTo>
                <a:lnTo>
                  <a:pt x="535116" y="96519"/>
                </a:lnTo>
                <a:lnTo>
                  <a:pt x="550319" y="86359"/>
                </a:lnTo>
                <a:lnTo>
                  <a:pt x="570371" y="83819"/>
                </a:lnTo>
                <a:lnTo>
                  <a:pt x="590330" y="86359"/>
                </a:lnTo>
                <a:lnTo>
                  <a:pt x="605483" y="96519"/>
                </a:lnTo>
                <a:lnTo>
                  <a:pt x="609493" y="102869"/>
                </a:lnTo>
                <a:lnTo>
                  <a:pt x="570210" y="102869"/>
                </a:lnTo>
                <a:lnTo>
                  <a:pt x="560732" y="105409"/>
                </a:lnTo>
                <a:lnTo>
                  <a:pt x="553497" y="110489"/>
                </a:lnTo>
                <a:lnTo>
                  <a:pt x="548881" y="119379"/>
                </a:lnTo>
                <a:lnTo>
                  <a:pt x="547259" y="130809"/>
                </a:lnTo>
                <a:lnTo>
                  <a:pt x="548859" y="142239"/>
                </a:lnTo>
                <a:lnTo>
                  <a:pt x="553437" y="151129"/>
                </a:lnTo>
                <a:lnTo>
                  <a:pt x="560664" y="156209"/>
                </a:lnTo>
                <a:lnTo>
                  <a:pt x="570210" y="157479"/>
                </a:lnTo>
                <a:lnTo>
                  <a:pt x="610380" y="157479"/>
                </a:lnTo>
                <a:lnTo>
                  <a:pt x="605607" y="165099"/>
                </a:lnTo>
                <a:lnTo>
                  <a:pt x="590470" y="173989"/>
                </a:lnTo>
                <a:lnTo>
                  <a:pt x="570371" y="177799"/>
                </a:lnTo>
                <a:close/>
              </a:path>
              <a:path w="1236345" h="233679">
                <a:moveTo>
                  <a:pt x="290812" y="176529"/>
                </a:moveTo>
                <a:lnTo>
                  <a:pt x="266849" y="176529"/>
                </a:lnTo>
                <a:lnTo>
                  <a:pt x="266849" y="85089"/>
                </a:lnTo>
                <a:lnTo>
                  <a:pt x="311996" y="85089"/>
                </a:lnTo>
                <a:lnTo>
                  <a:pt x="329270" y="86359"/>
                </a:lnTo>
                <a:lnTo>
                  <a:pt x="341049" y="92709"/>
                </a:lnTo>
                <a:lnTo>
                  <a:pt x="347784" y="102869"/>
                </a:lnTo>
                <a:lnTo>
                  <a:pt x="348141" y="105409"/>
                </a:lnTo>
                <a:lnTo>
                  <a:pt x="290812" y="105409"/>
                </a:lnTo>
                <a:lnTo>
                  <a:pt x="290812" y="176529"/>
                </a:lnTo>
                <a:close/>
              </a:path>
              <a:path w="1236345" h="233679">
                <a:moveTo>
                  <a:pt x="427525" y="102869"/>
                </a:moveTo>
                <a:lnTo>
                  <a:pt x="361330" y="102869"/>
                </a:lnTo>
                <a:lnTo>
                  <a:pt x="361330" y="85089"/>
                </a:lnTo>
                <a:lnTo>
                  <a:pt x="427525" y="85089"/>
                </a:lnTo>
                <a:lnTo>
                  <a:pt x="427525" y="102869"/>
                </a:lnTo>
                <a:close/>
              </a:path>
              <a:path w="1236345" h="233679">
                <a:moveTo>
                  <a:pt x="471063" y="176529"/>
                </a:moveTo>
                <a:lnTo>
                  <a:pt x="447087" y="176529"/>
                </a:lnTo>
                <a:lnTo>
                  <a:pt x="447087" y="85089"/>
                </a:lnTo>
                <a:lnTo>
                  <a:pt x="487436" y="85089"/>
                </a:lnTo>
                <a:lnTo>
                  <a:pt x="499430" y="86359"/>
                </a:lnTo>
                <a:lnTo>
                  <a:pt x="507317" y="90169"/>
                </a:lnTo>
                <a:lnTo>
                  <a:pt x="511647" y="97789"/>
                </a:lnTo>
                <a:lnTo>
                  <a:pt x="512308" y="102869"/>
                </a:lnTo>
                <a:lnTo>
                  <a:pt x="471063" y="102869"/>
                </a:lnTo>
                <a:lnTo>
                  <a:pt x="471063" y="176529"/>
                </a:lnTo>
                <a:close/>
              </a:path>
              <a:path w="1236345" h="233679">
                <a:moveTo>
                  <a:pt x="901563" y="176529"/>
                </a:moveTo>
                <a:lnTo>
                  <a:pt x="882254" y="176529"/>
                </a:lnTo>
                <a:lnTo>
                  <a:pt x="882254" y="85089"/>
                </a:lnTo>
                <a:lnTo>
                  <a:pt x="932085" y="85089"/>
                </a:lnTo>
                <a:lnTo>
                  <a:pt x="917832" y="86359"/>
                </a:lnTo>
                <a:lnTo>
                  <a:pt x="907834" y="91439"/>
                </a:lnTo>
                <a:lnTo>
                  <a:pt x="901945" y="100329"/>
                </a:lnTo>
                <a:lnTo>
                  <a:pt x="900015" y="113029"/>
                </a:lnTo>
                <a:lnTo>
                  <a:pt x="901813" y="126999"/>
                </a:lnTo>
                <a:lnTo>
                  <a:pt x="907424" y="134619"/>
                </a:lnTo>
                <a:lnTo>
                  <a:pt x="917173" y="138429"/>
                </a:lnTo>
                <a:lnTo>
                  <a:pt x="931383" y="139699"/>
                </a:lnTo>
                <a:lnTo>
                  <a:pt x="960697" y="139699"/>
                </a:lnTo>
                <a:lnTo>
                  <a:pt x="965006" y="142239"/>
                </a:lnTo>
                <a:lnTo>
                  <a:pt x="965006" y="154939"/>
                </a:lnTo>
                <a:lnTo>
                  <a:pt x="960697" y="157479"/>
                </a:lnTo>
                <a:lnTo>
                  <a:pt x="901563" y="157479"/>
                </a:lnTo>
                <a:lnTo>
                  <a:pt x="901563" y="176529"/>
                </a:lnTo>
                <a:close/>
              </a:path>
              <a:path w="1236345" h="233679">
                <a:moveTo>
                  <a:pt x="1006031" y="176529"/>
                </a:moveTo>
                <a:lnTo>
                  <a:pt x="963454" y="176529"/>
                </a:lnTo>
                <a:lnTo>
                  <a:pt x="973369" y="173989"/>
                </a:lnTo>
                <a:lnTo>
                  <a:pt x="981229" y="167639"/>
                </a:lnTo>
                <a:lnTo>
                  <a:pt x="986406" y="158749"/>
                </a:lnTo>
                <a:lnTo>
                  <a:pt x="988271" y="147319"/>
                </a:lnTo>
                <a:lnTo>
                  <a:pt x="986317" y="135889"/>
                </a:lnTo>
                <a:lnTo>
                  <a:pt x="980518" y="126999"/>
                </a:lnTo>
                <a:lnTo>
                  <a:pt x="970971" y="121919"/>
                </a:lnTo>
                <a:lnTo>
                  <a:pt x="957771" y="120649"/>
                </a:lnTo>
                <a:lnTo>
                  <a:pt x="928299" y="120649"/>
                </a:lnTo>
                <a:lnTo>
                  <a:pt x="924666" y="118109"/>
                </a:lnTo>
                <a:lnTo>
                  <a:pt x="924666" y="104139"/>
                </a:lnTo>
                <a:lnTo>
                  <a:pt x="983643" y="104139"/>
                </a:lnTo>
                <a:lnTo>
                  <a:pt x="983643" y="85089"/>
                </a:lnTo>
                <a:lnTo>
                  <a:pt x="1006031" y="85089"/>
                </a:lnTo>
                <a:lnTo>
                  <a:pt x="1006031" y="176529"/>
                </a:lnTo>
                <a:close/>
              </a:path>
              <a:path w="1236345" h="233679">
                <a:moveTo>
                  <a:pt x="1109584" y="176529"/>
                </a:moveTo>
                <a:lnTo>
                  <a:pt x="1098963" y="176529"/>
                </a:lnTo>
                <a:lnTo>
                  <a:pt x="1056913" y="129539"/>
                </a:lnTo>
                <a:lnTo>
                  <a:pt x="1098963" y="85089"/>
                </a:lnTo>
                <a:lnTo>
                  <a:pt x="1140097" y="85089"/>
                </a:lnTo>
                <a:lnTo>
                  <a:pt x="1125846" y="86359"/>
                </a:lnTo>
                <a:lnTo>
                  <a:pt x="1115853" y="91439"/>
                </a:lnTo>
                <a:lnTo>
                  <a:pt x="1109968" y="100329"/>
                </a:lnTo>
                <a:lnTo>
                  <a:pt x="1108040" y="113029"/>
                </a:lnTo>
                <a:lnTo>
                  <a:pt x="1109837" y="126999"/>
                </a:lnTo>
                <a:lnTo>
                  <a:pt x="1115446" y="134619"/>
                </a:lnTo>
                <a:lnTo>
                  <a:pt x="1125194" y="138429"/>
                </a:lnTo>
                <a:lnTo>
                  <a:pt x="1139408" y="139699"/>
                </a:lnTo>
                <a:lnTo>
                  <a:pt x="1168705" y="139699"/>
                </a:lnTo>
                <a:lnTo>
                  <a:pt x="1173049" y="142239"/>
                </a:lnTo>
                <a:lnTo>
                  <a:pt x="1173049" y="154939"/>
                </a:lnTo>
                <a:lnTo>
                  <a:pt x="1168705" y="157479"/>
                </a:lnTo>
                <a:lnTo>
                  <a:pt x="1109584" y="157479"/>
                </a:lnTo>
                <a:lnTo>
                  <a:pt x="1109584" y="176529"/>
                </a:lnTo>
                <a:close/>
              </a:path>
              <a:path w="1236345" h="233679">
                <a:moveTo>
                  <a:pt x="1236100" y="176529"/>
                </a:moveTo>
                <a:lnTo>
                  <a:pt x="1171470" y="176529"/>
                </a:lnTo>
                <a:lnTo>
                  <a:pt x="1181393" y="173989"/>
                </a:lnTo>
                <a:lnTo>
                  <a:pt x="1189259" y="167639"/>
                </a:lnTo>
                <a:lnTo>
                  <a:pt x="1194439" y="158749"/>
                </a:lnTo>
                <a:lnTo>
                  <a:pt x="1196305" y="147319"/>
                </a:lnTo>
                <a:lnTo>
                  <a:pt x="1194350" y="135889"/>
                </a:lnTo>
                <a:lnTo>
                  <a:pt x="1188549" y="126999"/>
                </a:lnTo>
                <a:lnTo>
                  <a:pt x="1178998" y="121919"/>
                </a:lnTo>
                <a:lnTo>
                  <a:pt x="1165791" y="120649"/>
                </a:lnTo>
                <a:lnTo>
                  <a:pt x="1136316" y="120649"/>
                </a:lnTo>
                <a:lnTo>
                  <a:pt x="1132678" y="118109"/>
                </a:lnTo>
                <a:lnTo>
                  <a:pt x="1132678" y="104139"/>
                </a:lnTo>
                <a:lnTo>
                  <a:pt x="1191669" y="104139"/>
                </a:lnTo>
                <a:lnTo>
                  <a:pt x="1191669" y="85089"/>
                </a:lnTo>
                <a:lnTo>
                  <a:pt x="1236100" y="85089"/>
                </a:lnTo>
                <a:lnTo>
                  <a:pt x="1236100" y="176529"/>
                </a:lnTo>
                <a:close/>
              </a:path>
              <a:path w="1236345" h="233679">
                <a:moveTo>
                  <a:pt x="244086" y="157479"/>
                </a:moveTo>
                <a:lnTo>
                  <a:pt x="203894" y="157479"/>
                </a:lnTo>
                <a:lnTo>
                  <a:pt x="213484" y="156209"/>
                </a:lnTo>
                <a:lnTo>
                  <a:pt x="220769" y="151129"/>
                </a:lnTo>
                <a:lnTo>
                  <a:pt x="225398" y="142239"/>
                </a:lnTo>
                <a:lnTo>
                  <a:pt x="227019" y="130809"/>
                </a:lnTo>
                <a:lnTo>
                  <a:pt x="225422" y="119379"/>
                </a:lnTo>
                <a:lnTo>
                  <a:pt x="220831" y="110489"/>
                </a:lnTo>
                <a:lnTo>
                  <a:pt x="213554" y="105409"/>
                </a:lnTo>
                <a:lnTo>
                  <a:pt x="203894" y="102869"/>
                </a:lnTo>
                <a:lnTo>
                  <a:pt x="243194" y="102869"/>
                </a:lnTo>
                <a:lnTo>
                  <a:pt x="248810" y="111759"/>
                </a:lnTo>
                <a:lnTo>
                  <a:pt x="252181" y="130809"/>
                </a:lnTo>
                <a:lnTo>
                  <a:pt x="248859" y="149859"/>
                </a:lnTo>
                <a:lnTo>
                  <a:pt x="244086" y="157479"/>
                </a:lnTo>
                <a:close/>
              </a:path>
              <a:path w="1236345" h="233679">
                <a:moveTo>
                  <a:pt x="427525" y="176529"/>
                </a:moveTo>
                <a:lnTo>
                  <a:pt x="405630" y="176529"/>
                </a:lnTo>
                <a:lnTo>
                  <a:pt x="394000" y="173989"/>
                </a:lnTo>
                <a:lnTo>
                  <a:pt x="385388" y="168909"/>
                </a:lnTo>
                <a:lnTo>
                  <a:pt x="380041" y="160019"/>
                </a:lnTo>
                <a:lnTo>
                  <a:pt x="378205" y="147319"/>
                </a:lnTo>
                <a:lnTo>
                  <a:pt x="378205" y="102869"/>
                </a:lnTo>
                <a:lnTo>
                  <a:pt x="402193" y="102869"/>
                </a:lnTo>
                <a:lnTo>
                  <a:pt x="402193" y="152399"/>
                </a:lnTo>
                <a:lnTo>
                  <a:pt x="405451" y="157479"/>
                </a:lnTo>
                <a:lnTo>
                  <a:pt x="427525" y="157479"/>
                </a:lnTo>
                <a:lnTo>
                  <a:pt x="427525" y="176529"/>
                </a:lnTo>
                <a:close/>
              </a:path>
              <a:path w="1236345" h="233679">
                <a:moveTo>
                  <a:pt x="512969" y="123189"/>
                </a:moveTo>
                <a:lnTo>
                  <a:pt x="490027" y="123189"/>
                </a:lnTo>
                <a:lnTo>
                  <a:pt x="490027" y="102869"/>
                </a:lnTo>
                <a:lnTo>
                  <a:pt x="512308" y="102869"/>
                </a:lnTo>
                <a:lnTo>
                  <a:pt x="512969" y="107949"/>
                </a:lnTo>
                <a:lnTo>
                  <a:pt x="512969" y="123189"/>
                </a:lnTo>
                <a:close/>
              </a:path>
              <a:path w="1236345" h="233679">
                <a:moveTo>
                  <a:pt x="610380" y="157479"/>
                </a:moveTo>
                <a:lnTo>
                  <a:pt x="570210" y="157479"/>
                </a:lnTo>
                <a:lnTo>
                  <a:pt x="579775" y="156209"/>
                </a:lnTo>
                <a:lnTo>
                  <a:pt x="587049" y="151129"/>
                </a:lnTo>
                <a:lnTo>
                  <a:pt x="591674" y="142239"/>
                </a:lnTo>
                <a:lnTo>
                  <a:pt x="593296" y="130809"/>
                </a:lnTo>
                <a:lnTo>
                  <a:pt x="591699" y="119379"/>
                </a:lnTo>
                <a:lnTo>
                  <a:pt x="587114" y="110489"/>
                </a:lnTo>
                <a:lnTo>
                  <a:pt x="579849" y="105409"/>
                </a:lnTo>
                <a:lnTo>
                  <a:pt x="570210" y="102869"/>
                </a:lnTo>
                <a:lnTo>
                  <a:pt x="609493" y="102869"/>
                </a:lnTo>
                <a:lnTo>
                  <a:pt x="615106" y="111759"/>
                </a:lnTo>
                <a:lnTo>
                  <a:pt x="618475" y="130809"/>
                </a:lnTo>
                <a:lnTo>
                  <a:pt x="615153" y="149859"/>
                </a:lnTo>
                <a:lnTo>
                  <a:pt x="610380" y="157479"/>
                </a:lnTo>
                <a:close/>
              </a:path>
              <a:path w="1236345" h="233679">
                <a:moveTo>
                  <a:pt x="349929" y="176529"/>
                </a:moveTo>
                <a:lnTo>
                  <a:pt x="325966" y="176529"/>
                </a:lnTo>
                <a:lnTo>
                  <a:pt x="325966" y="109219"/>
                </a:lnTo>
                <a:lnTo>
                  <a:pt x="323742" y="105409"/>
                </a:lnTo>
                <a:lnTo>
                  <a:pt x="348141" y="105409"/>
                </a:lnTo>
                <a:lnTo>
                  <a:pt x="349929" y="118109"/>
                </a:lnTo>
                <a:lnTo>
                  <a:pt x="349929" y="176529"/>
                </a:lnTo>
                <a:close/>
              </a:path>
              <a:path w="1236345" h="233679">
                <a:moveTo>
                  <a:pt x="814166" y="176529"/>
                </a:moveTo>
                <a:lnTo>
                  <a:pt x="756231" y="176529"/>
                </a:lnTo>
                <a:lnTo>
                  <a:pt x="756231" y="126999"/>
                </a:lnTo>
                <a:lnTo>
                  <a:pt x="786923" y="126999"/>
                </a:lnTo>
                <a:lnTo>
                  <a:pt x="814166" y="176529"/>
                </a:lnTo>
                <a:close/>
              </a:path>
              <a:path w="1236345" h="233679">
                <a:moveTo>
                  <a:pt x="1066718" y="176529"/>
                </a:moveTo>
                <a:lnTo>
                  <a:pt x="1030016" y="176529"/>
                </a:lnTo>
                <a:lnTo>
                  <a:pt x="1030016" y="132079"/>
                </a:lnTo>
                <a:lnTo>
                  <a:pt x="1066718" y="176529"/>
                </a:lnTo>
                <a:close/>
              </a:path>
            </a:pathLst>
          </a:custGeom>
          <a:solidFill>
            <a:srgbClr val="003D5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6" name="object 153">
            <a:extLst>
              <a:ext uri="{FF2B5EF4-FFF2-40B4-BE49-F238E27FC236}">
                <a16:creationId xmlns:a16="http://schemas.microsoft.com/office/drawing/2014/main" id="{F0CE42AD-D984-385A-A682-91F0732C626D}"/>
              </a:ext>
            </a:extLst>
          </p:cNvPr>
          <p:cNvSpPr/>
          <p:nvPr/>
        </p:nvSpPr>
        <p:spPr>
          <a:xfrm>
            <a:off x="431999" y="829589"/>
            <a:ext cx="11329670" cy="0"/>
          </a:xfrm>
          <a:custGeom>
            <a:avLst/>
            <a:gdLst/>
            <a:ahLst/>
            <a:cxnLst/>
            <a:rect l="l" t="t" r="r" b="b"/>
            <a:pathLst>
              <a:path w="11329670">
                <a:moveTo>
                  <a:pt x="0" y="0"/>
                </a:moveTo>
                <a:lnTo>
                  <a:pt x="11329200" y="0"/>
                </a:lnTo>
              </a:path>
            </a:pathLst>
          </a:custGeom>
          <a:ln w="3175">
            <a:solidFill>
              <a:srgbClr val="003D5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7" name="object 156">
            <a:extLst>
              <a:ext uri="{FF2B5EF4-FFF2-40B4-BE49-F238E27FC236}">
                <a16:creationId xmlns:a16="http://schemas.microsoft.com/office/drawing/2014/main" id="{48E3D6BD-350E-96FB-5D19-CD7F9538A439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9" y="1005230"/>
            <a:ext cx="215900" cy="434975"/>
          </a:xfrm>
          <a:prstGeom prst="rect">
            <a:avLst/>
          </a:prstGeom>
        </p:spPr>
      </p:pic>
      <p:sp>
        <p:nvSpPr>
          <p:cNvPr id="44" name="object 157">
            <a:extLst>
              <a:ext uri="{FF2B5EF4-FFF2-40B4-BE49-F238E27FC236}">
                <a16:creationId xmlns:a16="http://schemas.microsoft.com/office/drawing/2014/main" id="{7693DF7C-EA65-5D08-FA01-B857A66EC4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997" y="868300"/>
            <a:ext cx="9192895" cy="60016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5100" b="0" spc="-1320" baseline="-8169" dirty="0">
                <a:cs typeface="Courier New"/>
              </a:rPr>
              <a:t> </a:t>
            </a:r>
            <a:r>
              <a:rPr lang="en-US" sz="2900" dirty="0"/>
              <a:t>Example: AI Procurement Agent</a:t>
            </a:r>
            <a:endParaRPr sz="2900" dirty="0">
              <a:cs typeface="Courier New"/>
            </a:endParaRPr>
          </a:p>
        </p:txBody>
      </p:sp>
      <p:sp>
        <p:nvSpPr>
          <p:cNvPr id="58" name="Shape 10">
            <a:extLst>
              <a:ext uri="{FF2B5EF4-FFF2-40B4-BE49-F238E27FC236}">
                <a16:creationId xmlns:a16="http://schemas.microsoft.com/office/drawing/2014/main" id="{D0C3D0CB-9241-BC52-7D23-AB1B809AAB75}"/>
              </a:ext>
            </a:extLst>
          </p:cNvPr>
          <p:cNvSpPr/>
          <p:nvPr/>
        </p:nvSpPr>
        <p:spPr>
          <a:xfrm>
            <a:off x="731685" y="2498524"/>
            <a:ext cx="3560961" cy="1473227"/>
          </a:xfrm>
          <a:prstGeom prst="roundRect">
            <a:avLst>
              <a:gd name="adj" fmla="val 4438"/>
            </a:avLst>
          </a:prstGeom>
          <a:solidFill>
            <a:srgbClr val="FAF9F5"/>
          </a:solidFill>
          <a:ln w="9525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GB" sz="2400">
              <a:latin typeface="Aptos" panose="020B0004020202020204" pitchFamily="34" charset="0"/>
            </a:endParaRPr>
          </a:p>
        </p:txBody>
      </p:sp>
      <p:sp>
        <p:nvSpPr>
          <p:cNvPr id="62" name="Text 11">
            <a:extLst>
              <a:ext uri="{FF2B5EF4-FFF2-40B4-BE49-F238E27FC236}">
                <a16:creationId xmlns:a16="http://schemas.microsoft.com/office/drawing/2014/main" id="{04C1F1C8-C74C-9100-A6DF-9F8F2A20FB3A}"/>
              </a:ext>
            </a:extLst>
          </p:cNvPr>
          <p:cNvSpPr/>
          <p:nvPr/>
        </p:nvSpPr>
        <p:spPr>
          <a:xfrm>
            <a:off x="868407" y="2635247"/>
            <a:ext cx="3287515" cy="193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rgbClr val="C3643D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Authority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66" name="Text 12">
            <a:extLst>
              <a:ext uri="{FF2B5EF4-FFF2-40B4-BE49-F238E27FC236}">
                <a16:creationId xmlns:a16="http://schemas.microsoft.com/office/drawing/2014/main" id="{92F5003C-01D9-AE5E-34C9-E48BEC043A37}"/>
              </a:ext>
            </a:extLst>
          </p:cNvPr>
          <p:cNvSpPr/>
          <p:nvPr/>
        </p:nvSpPr>
        <p:spPr>
          <a:xfrm>
            <a:off x="868407" y="2884783"/>
            <a:ext cx="3287515" cy="8740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09000"/>
              </a:lnSpc>
            </a:pP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AI recommends the best supplier; manager approves.</a:t>
            </a:r>
          </a:p>
          <a:p>
            <a:pPr algn="l">
              <a:lnSpc>
                <a:spcPct val="109000"/>
              </a:lnSpc>
            </a:pPr>
            <a:endParaRPr lang="en-US" sz="1050" dirty="0">
              <a:solidFill>
                <a:srgbClr val="384653"/>
              </a:solidFill>
              <a:latin typeface="Aptos" panose="020B0004020202020204" pitchFamily="34" charset="0"/>
              <a:ea typeface="Roboto" pitchFamily="34" charset="-122"/>
              <a:cs typeface="Roboto" pitchFamily="34" charset="-120"/>
            </a:endParaRPr>
          </a:p>
          <a:p>
            <a:pPr algn="l">
              <a:lnSpc>
                <a:spcPct val="109000"/>
              </a:lnSpc>
            </a:pP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050" b="1" dirty="0">
                <a:solidFill>
                  <a:srgbClr val="384653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Trigger:</a:t>
            </a: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Staff accept AI picks without review. </a:t>
            </a: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rgbClr val="384653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Control:</a:t>
            </a: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Independent review of high-value purchases and periodic decision sampling.</a:t>
            </a:r>
            <a:endParaRPr lang="en-US" sz="1050" dirty="0">
              <a:latin typeface="Aptos" panose="020B0004020202020204" pitchFamily="34" charset="0"/>
            </a:endParaRPr>
          </a:p>
        </p:txBody>
      </p:sp>
      <p:sp>
        <p:nvSpPr>
          <p:cNvPr id="70" name="Shape 13">
            <a:extLst>
              <a:ext uri="{FF2B5EF4-FFF2-40B4-BE49-F238E27FC236}">
                <a16:creationId xmlns:a16="http://schemas.microsoft.com/office/drawing/2014/main" id="{4324BC89-B9C8-1814-719A-3851C47D83E5}"/>
              </a:ext>
            </a:extLst>
          </p:cNvPr>
          <p:cNvSpPr/>
          <p:nvPr/>
        </p:nvSpPr>
        <p:spPr>
          <a:xfrm>
            <a:off x="4385613" y="2498525"/>
            <a:ext cx="3561060" cy="1477094"/>
          </a:xfrm>
          <a:prstGeom prst="roundRect">
            <a:avLst>
              <a:gd name="adj" fmla="val 4438"/>
            </a:avLst>
          </a:prstGeom>
          <a:solidFill>
            <a:srgbClr val="FAF9F5"/>
          </a:solidFill>
          <a:ln w="9525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GB" sz="2400">
              <a:latin typeface="Aptos" panose="020B0004020202020204" pitchFamily="34" charset="0"/>
            </a:endParaRPr>
          </a:p>
        </p:txBody>
      </p:sp>
      <p:sp>
        <p:nvSpPr>
          <p:cNvPr id="73" name="Text 14">
            <a:extLst>
              <a:ext uri="{FF2B5EF4-FFF2-40B4-BE49-F238E27FC236}">
                <a16:creationId xmlns:a16="http://schemas.microsoft.com/office/drawing/2014/main" id="{A8F8AEC5-1247-4D3E-1444-D24D01D01277}"/>
              </a:ext>
            </a:extLst>
          </p:cNvPr>
          <p:cNvSpPr/>
          <p:nvPr/>
        </p:nvSpPr>
        <p:spPr>
          <a:xfrm>
            <a:off x="4522336" y="2635247"/>
            <a:ext cx="3287613" cy="193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rgbClr val="C3643D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Autonomy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75" name="Text 15">
            <a:extLst>
              <a:ext uri="{FF2B5EF4-FFF2-40B4-BE49-F238E27FC236}">
                <a16:creationId xmlns:a16="http://schemas.microsoft.com/office/drawing/2014/main" id="{50DA0BF7-B827-2A6D-00B9-68670CA24D5A}"/>
              </a:ext>
            </a:extLst>
          </p:cNvPr>
          <p:cNvSpPr/>
          <p:nvPr/>
        </p:nvSpPr>
        <p:spPr>
          <a:xfrm>
            <a:off x="4522336" y="2884783"/>
            <a:ext cx="3287613" cy="1050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09000"/>
              </a:lnSpc>
            </a:pP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AI collects quotations and drafts purchase orders.</a:t>
            </a:r>
          </a:p>
          <a:p>
            <a:pPr algn="l">
              <a:lnSpc>
                <a:spcPct val="109000"/>
              </a:lnSpc>
            </a:pPr>
            <a:endParaRPr lang="en-US" sz="1050" dirty="0">
              <a:solidFill>
                <a:srgbClr val="384653"/>
              </a:solidFill>
              <a:latin typeface="Aptos" panose="020B0004020202020204" pitchFamily="34" charset="0"/>
              <a:ea typeface="Roboto" pitchFamily="34" charset="-122"/>
              <a:cs typeface="Roboto" pitchFamily="34" charset="-120"/>
            </a:endParaRP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rgbClr val="384653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Trigger:</a:t>
            </a: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AI gains authority to issue orders automatically or connect to ERP. </a:t>
            </a: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rgbClr val="384653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Control:</a:t>
            </a: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Approval thresholds, least-privilege access, transaction limits, and kill switch.</a:t>
            </a:r>
            <a:endParaRPr lang="en-US" sz="1050" dirty="0">
              <a:latin typeface="Aptos" panose="020B0004020202020204" pitchFamily="34" charset="0"/>
            </a:endParaRPr>
          </a:p>
        </p:txBody>
      </p:sp>
      <p:sp>
        <p:nvSpPr>
          <p:cNvPr id="77" name="Shape 16">
            <a:extLst>
              <a:ext uri="{FF2B5EF4-FFF2-40B4-BE49-F238E27FC236}">
                <a16:creationId xmlns:a16="http://schemas.microsoft.com/office/drawing/2014/main" id="{7019C385-4FC5-9467-DF1E-70FE2B137497}"/>
              </a:ext>
            </a:extLst>
          </p:cNvPr>
          <p:cNvSpPr/>
          <p:nvPr/>
        </p:nvSpPr>
        <p:spPr>
          <a:xfrm>
            <a:off x="8039641" y="2498524"/>
            <a:ext cx="3560961" cy="1477095"/>
          </a:xfrm>
          <a:prstGeom prst="roundRect">
            <a:avLst>
              <a:gd name="adj" fmla="val 4438"/>
            </a:avLst>
          </a:prstGeom>
          <a:solidFill>
            <a:srgbClr val="FAF9F5"/>
          </a:solidFill>
          <a:ln w="9525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GB" sz="2400">
              <a:latin typeface="Aptos" panose="020B0004020202020204" pitchFamily="34" charset="0"/>
            </a:endParaRPr>
          </a:p>
        </p:txBody>
      </p:sp>
      <p:sp>
        <p:nvSpPr>
          <p:cNvPr id="79" name="Text 17">
            <a:extLst>
              <a:ext uri="{FF2B5EF4-FFF2-40B4-BE49-F238E27FC236}">
                <a16:creationId xmlns:a16="http://schemas.microsoft.com/office/drawing/2014/main" id="{6378F594-09BC-0085-A9CC-44FAB69F1D52}"/>
              </a:ext>
            </a:extLst>
          </p:cNvPr>
          <p:cNvSpPr/>
          <p:nvPr/>
        </p:nvSpPr>
        <p:spPr>
          <a:xfrm>
            <a:off x="8176364" y="2635247"/>
            <a:ext cx="3287515" cy="193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04000"/>
              </a:lnSpc>
            </a:pPr>
            <a:r>
              <a:rPr lang="en-US" sz="1600" dirty="0">
                <a:solidFill>
                  <a:srgbClr val="C3643D"/>
                </a:solidFill>
                <a:latin typeface="Aptos" panose="020B0004020202020204" pitchFamily="34" charset="0"/>
                <a:ea typeface="Host Grotesk Medium" pitchFamily="34" charset="-122"/>
                <a:cs typeface="Host Grotesk Medium" pitchFamily="34" charset="-120"/>
              </a:rPr>
              <a:t>Accountability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81" name="Text 18">
            <a:extLst>
              <a:ext uri="{FF2B5EF4-FFF2-40B4-BE49-F238E27FC236}">
                <a16:creationId xmlns:a16="http://schemas.microsoft.com/office/drawing/2014/main" id="{D739A0EF-8790-CB11-1C08-E1436BC14717}"/>
              </a:ext>
            </a:extLst>
          </p:cNvPr>
          <p:cNvSpPr/>
          <p:nvPr/>
        </p:nvSpPr>
        <p:spPr>
          <a:xfrm>
            <a:off x="8176364" y="2884783"/>
            <a:ext cx="3424238" cy="1050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09000"/>
              </a:lnSpc>
            </a:pP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Procurement Director remains accountable for decisions.</a:t>
            </a:r>
          </a:p>
          <a:p>
            <a:pPr algn="l">
              <a:lnSpc>
                <a:spcPct val="109000"/>
              </a:lnSpc>
            </a:pP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</a:t>
            </a: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rgbClr val="384653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Trigger:</a:t>
            </a: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AI actions cannot be traced to a named owner or audit trail is incomplete. </a:t>
            </a:r>
          </a:p>
          <a:p>
            <a:pPr algn="l">
              <a:lnSpc>
                <a:spcPct val="109000"/>
              </a:lnSpc>
            </a:pPr>
            <a:r>
              <a:rPr lang="en-US" sz="1050" b="1" dirty="0">
                <a:solidFill>
                  <a:srgbClr val="384653"/>
                </a:solidFill>
                <a:latin typeface="Aptos" panose="020B0004020202020204" pitchFamily="34" charset="0"/>
                <a:ea typeface="Roboto Bold" pitchFamily="34" charset="-122"/>
                <a:cs typeface="Roboto Bold" pitchFamily="34" charset="-120"/>
              </a:rPr>
              <a:t>Control:</a:t>
            </a:r>
            <a:r>
              <a:rPr lang="en-US" sz="1050" dirty="0">
                <a:solidFill>
                  <a:srgbClr val="384653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 Named accountable owner, immutable logs, and documented approval records.</a:t>
            </a:r>
            <a:endParaRPr lang="en-US" sz="1050" dirty="0">
              <a:latin typeface="Aptos" panose="020B0004020202020204" pitchFamily="34" charset="0"/>
            </a:endParaRPr>
          </a:p>
        </p:txBody>
      </p:sp>
      <p:sp>
        <p:nvSpPr>
          <p:cNvPr id="83" name="Shape 19">
            <a:extLst>
              <a:ext uri="{FF2B5EF4-FFF2-40B4-BE49-F238E27FC236}">
                <a16:creationId xmlns:a16="http://schemas.microsoft.com/office/drawing/2014/main" id="{E275F191-71C0-EEA7-A727-E198ABB9076D}"/>
              </a:ext>
            </a:extLst>
          </p:cNvPr>
          <p:cNvSpPr/>
          <p:nvPr/>
        </p:nvSpPr>
        <p:spPr>
          <a:xfrm>
            <a:off x="731685" y="5611287"/>
            <a:ext cx="10869017" cy="563960"/>
          </a:xfrm>
          <a:prstGeom prst="roundRect">
            <a:avLst>
              <a:gd name="adj" fmla="val 9238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GB" sz="2400">
              <a:latin typeface="Aptos" panose="020B0004020202020204" pitchFamily="34" charset="0"/>
            </a:endParaRPr>
          </a:p>
        </p:txBody>
      </p:sp>
      <p:pic>
        <p:nvPicPr>
          <p:cNvPr id="85" name="Image 4" descr="preencoded.png">
            <a:extLst>
              <a:ext uri="{FF2B5EF4-FFF2-40B4-BE49-F238E27FC236}">
                <a16:creationId xmlns:a16="http://schemas.microsoft.com/office/drawing/2014/main" id="{784F43B3-E90B-3451-2BE3-FF8F32967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7" y="5772022"/>
            <a:ext cx="154980" cy="124024"/>
          </a:xfrm>
          <a:prstGeom prst="rect">
            <a:avLst/>
          </a:prstGeom>
        </p:spPr>
      </p:pic>
      <p:sp>
        <p:nvSpPr>
          <p:cNvPr id="87" name="Text 20">
            <a:extLst>
              <a:ext uri="{FF2B5EF4-FFF2-40B4-BE49-F238E27FC236}">
                <a16:creationId xmlns:a16="http://schemas.microsoft.com/office/drawing/2014/main" id="{9A7EE6BC-CB0C-C197-E910-EAB6F43E29BB}"/>
              </a:ext>
            </a:extLst>
          </p:cNvPr>
          <p:cNvSpPr/>
          <p:nvPr/>
        </p:nvSpPr>
        <p:spPr>
          <a:xfrm>
            <a:off x="1134710" y="5735212"/>
            <a:ext cx="10341967" cy="3254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algn="l">
              <a:lnSpc>
                <a:spcPct val="109000"/>
              </a:lnSpc>
            </a:pPr>
            <a:r>
              <a:rPr lang="en-US" sz="1050" dirty="0">
                <a:solidFill>
                  <a:srgbClr val="000000"/>
                </a:solidFill>
                <a:latin typeface="Aptos" panose="020B0004020202020204" pitchFamily="34" charset="0"/>
                <a:ea typeface="Roboto" pitchFamily="34" charset="-122"/>
                <a:cs typeface="Roboto" pitchFamily="34" charset="-120"/>
              </a:rPr>
              <a:t>The risk is not that AI exists. The risk is that the organisation gradually gives the AI more Authority and Autonomy without increasing Accountability. A governance review should be triggered whenever the AI's 3A profile changes.</a:t>
            </a:r>
            <a:endParaRPr lang="en-US" sz="105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4177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A43A853889E14F8BDCC61AEB14A75F" ma:contentTypeVersion="19" ma:contentTypeDescription="Create a new document." ma:contentTypeScope="" ma:versionID="10bb6b01a497402abfac58d77019d837">
  <xsd:schema xmlns:xsd="http://www.w3.org/2001/XMLSchema" xmlns:xs="http://www.w3.org/2001/XMLSchema" xmlns:p="http://schemas.microsoft.com/office/2006/metadata/properties" xmlns:ns2="0d2df8e3-f410-4592-87cf-620f190f9b70" xmlns:ns3="17738c07-eb64-452b-963e-0eb733e1cb45" xmlns:ns4="d51b87d8-d22e-4ccc-b80a-7cbf3787fd7e" targetNamespace="http://schemas.microsoft.com/office/2006/metadata/properties" ma:root="true" ma:fieldsID="77f0585f1ca52faccc6eb36f5b0fa1d2" ns2:_="" ns3:_="" ns4:_="">
    <xsd:import namespace="0d2df8e3-f410-4592-87cf-620f190f9b70"/>
    <xsd:import namespace="17738c07-eb64-452b-963e-0eb733e1cb45"/>
    <xsd:import namespace="d51b87d8-d22e-4ccc-b80a-7cbf3787fd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2df8e3-f410-4592-87cf-620f190f9b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816dd79-8a91-4688-910f-c07a892a36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38c07-eb64-452b-963e-0eb733e1cb4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1b87d8-d22e-4ccc-b80a-7cbf3787fd7e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2789286-cea0-4d7d-a66e-eead2148d921}" ma:internalName="TaxCatchAll" ma:showField="CatchAllData" ma:web="17738c07-eb64-452b-963e-0eb733e1cb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1b87d8-d22e-4ccc-b80a-7cbf3787fd7e" xsi:nil="true"/>
    <lcf76f155ced4ddcb4097134ff3c332f xmlns="0d2df8e3-f410-4592-87cf-620f190f9b7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438D2D4-4147-4471-A36D-FBFAC80EF8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E1F1E8-F473-4EB9-9103-045616B36798}">
  <ds:schemaRefs>
    <ds:schemaRef ds:uri="0d2df8e3-f410-4592-87cf-620f190f9b70"/>
    <ds:schemaRef ds:uri="17738c07-eb64-452b-963e-0eb733e1cb45"/>
    <ds:schemaRef ds:uri="d51b87d8-d22e-4ccc-b80a-7cbf3787fd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30F0604-7CAD-46BF-BDBA-B8EB103902E0}">
  <ds:schemaRefs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17738c07-eb64-452b-963e-0eb733e1cb45"/>
    <ds:schemaRef ds:uri="http://purl.org/dc/terms/"/>
    <ds:schemaRef ds:uri="d51b87d8-d22e-4ccc-b80a-7cbf3787fd7e"/>
    <ds:schemaRef ds:uri="0d2df8e3-f410-4592-87cf-620f190f9b70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06bdf0c2-2e9c-45cd-9ca6-0dbcac750f17}" enabled="1" method="Standard" siteId="{eeb14196-63dc-45aa-ac42-0a4583b1259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4774</TotalTime>
  <Words>1064</Words>
  <Application>Microsoft Office PowerPoint</Application>
  <PresentationFormat>Widescreen</PresentationFormat>
  <Paragraphs>131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Courier New</vt:lpstr>
      <vt:lpstr>Host Grotesk Medium</vt:lpstr>
      <vt:lpstr>Roboto</vt:lpstr>
      <vt:lpstr>Roboto Bold</vt:lpstr>
      <vt:lpstr>Office Theme</vt:lpstr>
      <vt:lpstr>PowerPoint Presentation</vt:lpstr>
      <vt:lpstr>PowerPoint Presentation</vt:lpstr>
      <vt:lpstr> Dimensional Governance: The 3A Model</vt:lpstr>
      <vt:lpstr> Four Moments when Governance Must Change</vt:lpstr>
      <vt:lpstr> How Major Frameworks Translate Governance into Controls</vt:lpstr>
      <vt:lpstr> What technology alone cannot solve</vt:lpstr>
      <vt:lpstr> The Dimensional Risk Control Model</vt:lpstr>
      <vt:lpstr> Example: AI Procurement Agent</vt:lpstr>
      <vt:lpstr> Example: AI Procurement Agent</vt:lpstr>
      <vt:lpstr> Conclusion: Governance becomes real only when measured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James Owen</dc:creator>
  <cp:lastModifiedBy>Greg Sinclair</cp:lastModifiedBy>
  <cp:revision>9</cp:revision>
  <dcterms:created xsi:type="dcterms:W3CDTF">2024-09-25T14:41:01Z</dcterms:created>
  <dcterms:modified xsi:type="dcterms:W3CDTF">2026-07-19T11:55:15Z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2024-09-25T00:00:00Z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2024-09-25T00:00:00Z</vt:filetime>
  </property>
  <property fmtid="{D5CDD505-2E9C-101B-9397-08002B2CF9AE}" pid="5" name="Producer">
    <vt:lpwstr>3-Heights(TM) PDF Security Shell 4.8.25.2 (http://www.pdf-tools.com)</vt:lpwstr>
  </property>
  <property fmtid="{D5CDD505-2E9C-101B-9397-08002B2CF9AE}" pid="6" name="MSIP_Label_06bdf0c2-2e9c-45cd-9ca6-0dbcac750f17_Enabled">
    <vt:lpwstr>true</vt:lpwstr>
  </property>
  <property fmtid="{D5CDD505-2E9C-101B-9397-08002B2CF9AE}" pid="7" name="MSIP_Label_06bdf0c2-2e9c-45cd-9ca6-0dbcac750f17_SetDate">
    <vt:lpwstr>2024-09-25T14:52:08Z</vt:lpwstr>
  </property>
  <property fmtid="{D5CDD505-2E9C-101B-9397-08002B2CF9AE}" pid="8" name="MSIP_Label_06bdf0c2-2e9c-45cd-9ca6-0dbcac750f17_Method">
    <vt:lpwstr>Standard</vt:lpwstr>
  </property>
  <property fmtid="{D5CDD505-2E9C-101B-9397-08002B2CF9AE}" pid="9" name="MSIP_Label_06bdf0c2-2e9c-45cd-9ca6-0dbcac750f17_Name">
    <vt:lpwstr>General</vt:lpwstr>
  </property>
  <property fmtid="{D5CDD505-2E9C-101B-9397-08002B2CF9AE}" pid="10" name="MSIP_Label_06bdf0c2-2e9c-45cd-9ca6-0dbcac750f17_SiteId">
    <vt:lpwstr>eeb14196-63dc-45aa-ac42-0a4583b12590</vt:lpwstr>
  </property>
  <property fmtid="{D5CDD505-2E9C-101B-9397-08002B2CF9AE}" pid="11" name="MSIP_Label_06bdf0c2-2e9c-45cd-9ca6-0dbcac750f17_ActionId">
    <vt:lpwstr>cb1339db-2d9e-4910-8e3e-8f042bde8ed3</vt:lpwstr>
  </property>
  <property fmtid="{D5CDD505-2E9C-101B-9397-08002B2CF9AE}" pid="12" name="MSIP_Label_06bdf0c2-2e9c-45cd-9ca6-0dbcac750f17_ContentBits">
    <vt:lpwstr>0</vt:lpwstr>
  </property>
  <property fmtid="{D5CDD505-2E9C-101B-9397-08002B2CF9AE}" pid="13" name="ContentTypeId">
    <vt:lpwstr>0x010100D7A43A853889E14F8BDCC61AEB14A75F</vt:lpwstr>
  </property>
  <property fmtid="{D5CDD505-2E9C-101B-9397-08002B2CF9AE}" pid="14" name="MediaServiceImageTags">
    <vt:lpwstr/>
  </property>
</Properties>
</file>