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8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–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84769"/>
  </p:normalViewPr>
  <p:slideViewPr>
    <p:cSldViewPr snapToGrid="0">
      <p:cViewPr varScale="1">
        <p:scale>
          <a:sx n="90" d="100"/>
          <a:sy n="90" d="100"/>
        </p:scale>
        <p:origin x="11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6F4A93-C528-2B46-BB79-D7FC7CC1C987}" type="doc">
      <dgm:prSet loTypeId="urn:microsoft.com/office/officeart/2005/8/layout/hList1" loCatId="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DEECF02-2CE7-CF4D-9CB7-3E45B97DA5FC}">
      <dgm:prSet phldrT="[Text]"/>
      <dgm:spPr/>
      <dgm:t>
        <a:bodyPr/>
        <a:lstStyle/>
        <a:p>
          <a:r>
            <a:rPr lang="en-GB" b="1" dirty="0"/>
            <a:t>Pillar 1</a:t>
          </a:r>
        </a:p>
      </dgm:t>
    </dgm:pt>
    <dgm:pt modelId="{234A12BB-927E-6141-B6E2-5E9554A2BBDB}" type="parTrans" cxnId="{A26C0A14-2721-2C43-B6DF-02C9824E2B42}">
      <dgm:prSet/>
      <dgm:spPr/>
      <dgm:t>
        <a:bodyPr/>
        <a:lstStyle/>
        <a:p>
          <a:endParaRPr lang="en-GB"/>
        </a:p>
      </dgm:t>
    </dgm:pt>
    <dgm:pt modelId="{06422A3D-EFA0-1D4A-B2CE-6B8BAD5B2239}" type="sibTrans" cxnId="{A26C0A14-2721-2C43-B6DF-02C9824E2B42}">
      <dgm:prSet/>
      <dgm:spPr/>
      <dgm:t>
        <a:bodyPr/>
        <a:lstStyle/>
        <a:p>
          <a:endParaRPr lang="en-GB"/>
        </a:p>
      </dgm:t>
    </dgm:pt>
    <dgm:pt modelId="{460DF681-FA3E-BA4F-BBDF-F7765ACACC5E}">
      <dgm:prSet phldrT="[Text]"/>
      <dgm:spPr/>
      <dgm:t>
        <a:bodyPr/>
        <a:lstStyle/>
        <a:p>
          <a:r>
            <a:rPr lang="en-GB" dirty="0"/>
            <a:t>Decision rights clarity</a:t>
          </a:r>
        </a:p>
      </dgm:t>
    </dgm:pt>
    <dgm:pt modelId="{75D96A69-5CC2-7548-8119-6D16EC7E7725}" type="parTrans" cxnId="{26DD7FB7-C167-C347-AF73-1ADCE998FFDE}">
      <dgm:prSet/>
      <dgm:spPr/>
      <dgm:t>
        <a:bodyPr/>
        <a:lstStyle/>
        <a:p>
          <a:endParaRPr lang="en-GB"/>
        </a:p>
      </dgm:t>
    </dgm:pt>
    <dgm:pt modelId="{3AC61A24-D411-0A40-9B67-8A133A274CA9}" type="sibTrans" cxnId="{26DD7FB7-C167-C347-AF73-1ADCE998FFDE}">
      <dgm:prSet/>
      <dgm:spPr/>
      <dgm:t>
        <a:bodyPr/>
        <a:lstStyle/>
        <a:p>
          <a:endParaRPr lang="en-GB"/>
        </a:p>
      </dgm:t>
    </dgm:pt>
    <dgm:pt modelId="{2193EE65-B716-8041-A286-E1C78E343F4B}">
      <dgm:prSet phldrT="[Text]"/>
      <dgm:spPr/>
      <dgm:t>
        <a:bodyPr/>
        <a:lstStyle/>
        <a:p>
          <a:r>
            <a:rPr lang="en-GB" b="1" dirty="0"/>
            <a:t>Pillar 2</a:t>
          </a:r>
        </a:p>
      </dgm:t>
    </dgm:pt>
    <dgm:pt modelId="{800962B6-3012-F04F-98A3-FAA6B36A31C8}" type="parTrans" cxnId="{C9C8CD82-B6CC-F346-A76E-B2270B052EC2}">
      <dgm:prSet/>
      <dgm:spPr/>
      <dgm:t>
        <a:bodyPr/>
        <a:lstStyle/>
        <a:p>
          <a:endParaRPr lang="en-GB"/>
        </a:p>
      </dgm:t>
    </dgm:pt>
    <dgm:pt modelId="{CA20E683-00F3-A144-946A-34FD6FB5C5F7}" type="sibTrans" cxnId="{C9C8CD82-B6CC-F346-A76E-B2270B052EC2}">
      <dgm:prSet/>
      <dgm:spPr/>
      <dgm:t>
        <a:bodyPr/>
        <a:lstStyle/>
        <a:p>
          <a:endParaRPr lang="en-GB"/>
        </a:p>
      </dgm:t>
    </dgm:pt>
    <dgm:pt modelId="{2CBE0266-C0B3-F54C-A32A-2E0D90176DEA}">
      <dgm:prSet phldrT="[Text]"/>
      <dgm:spPr/>
      <dgm:t>
        <a:bodyPr/>
        <a:lstStyle/>
        <a:p>
          <a:r>
            <a:rPr lang="en-GB" dirty="0"/>
            <a:t>Pre-mortem practice</a:t>
          </a:r>
        </a:p>
      </dgm:t>
    </dgm:pt>
    <dgm:pt modelId="{041E8A97-3527-D644-9271-6BE3349A4FED}" type="parTrans" cxnId="{50584FF7-B117-2541-B86B-A90B80D4266B}">
      <dgm:prSet/>
      <dgm:spPr/>
      <dgm:t>
        <a:bodyPr/>
        <a:lstStyle/>
        <a:p>
          <a:endParaRPr lang="en-GB"/>
        </a:p>
      </dgm:t>
    </dgm:pt>
    <dgm:pt modelId="{2B918119-57DB-BF4B-82CF-DD423D7EDAE3}" type="sibTrans" cxnId="{50584FF7-B117-2541-B86B-A90B80D4266B}">
      <dgm:prSet/>
      <dgm:spPr/>
      <dgm:t>
        <a:bodyPr/>
        <a:lstStyle/>
        <a:p>
          <a:endParaRPr lang="en-GB"/>
        </a:p>
      </dgm:t>
    </dgm:pt>
    <dgm:pt modelId="{FA30F99C-255E-BC4E-9059-58FF6F7EB7BD}">
      <dgm:prSet phldrT="[Text]"/>
      <dgm:spPr/>
      <dgm:t>
        <a:bodyPr/>
        <a:lstStyle/>
        <a:p>
          <a:r>
            <a:rPr lang="en-GB" b="1" dirty="0"/>
            <a:t>Pillar 3</a:t>
          </a:r>
        </a:p>
      </dgm:t>
    </dgm:pt>
    <dgm:pt modelId="{BB4AA4A0-A1C4-A149-8117-635AE01F2E13}" type="parTrans" cxnId="{B90EAB3D-71CD-964B-B950-E56A26934551}">
      <dgm:prSet/>
      <dgm:spPr/>
      <dgm:t>
        <a:bodyPr/>
        <a:lstStyle/>
        <a:p>
          <a:endParaRPr lang="en-GB"/>
        </a:p>
      </dgm:t>
    </dgm:pt>
    <dgm:pt modelId="{41A2B32B-6C56-C745-A934-20A327FCD165}" type="sibTrans" cxnId="{B90EAB3D-71CD-964B-B950-E56A26934551}">
      <dgm:prSet/>
      <dgm:spPr/>
      <dgm:t>
        <a:bodyPr/>
        <a:lstStyle/>
        <a:p>
          <a:endParaRPr lang="en-GB"/>
        </a:p>
      </dgm:t>
    </dgm:pt>
    <dgm:pt modelId="{25603FA3-BDB1-4F4F-919D-37684CAD6298}">
      <dgm:prSet phldrT="[Text]"/>
      <dgm:spPr/>
      <dgm:t>
        <a:bodyPr/>
        <a:lstStyle/>
        <a:p>
          <a:r>
            <a:rPr lang="en-GB" dirty="0"/>
            <a:t>Psychological Safety as a Risk Tool</a:t>
          </a:r>
        </a:p>
      </dgm:t>
    </dgm:pt>
    <dgm:pt modelId="{440FF2EB-74DD-024A-AE35-823A3DF937FD}" type="parTrans" cxnId="{60920C43-ECC4-424B-9514-B95E733DE8C2}">
      <dgm:prSet/>
      <dgm:spPr/>
      <dgm:t>
        <a:bodyPr/>
        <a:lstStyle/>
        <a:p>
          <a:endParaRPr lang="en-GB"/>
        </a:p>
      </dgm:t>
    </dgm:pt>
    <dgm:pt modelId="{8F39F1C3-3500-3247-8261-E8D74EC49848}" type="sibTrans" cxnId="{60920C43-ECC4-424B-9514-B95E733DE8C2}">
      <dgm:prSet/>
      <dgm:spPr/>
      <dgm:t>
        <a:bodyPr/>
        <a:lstStyle/>
        <a:p>
          <a:endParaRPr lang="en-GB"/>
        </a:p>
      </dgm:t>
    </dgm:pt>
    <dgm:pt modelId="{D29AA92E-2E4D-074B-8FC7-F4C70EC2E049}">
      <dgm:prSet phldrT="[Text]"/>
      <dgm:spPr/>
      <dgm:t>
        <a:bodyPr/>
        <a:lstStyle/>
        <a:p>
          <a:r>
            <a:rPr lang="en-GB" b="1" dirty="0"/>
            <a:t>Pillar 4</a:t>
          </a:r>
        </a:p>
      </dgm:t>
    </dgm:pt>
    <dgm:pt modelId="{61720E1C-30CB-AC48-958D-BED1957C80A1}" type="parTrans" cxnId="{62A4E227-B3A0-B444-84D8-47ABA863ABD9}">
      <dgm:prSet/>
      <dgm:spPr/>
      <dgm:t>
        <a:bodyPr/>
        <a:lstStyle/>
        <a:p>
          <a:endParaRPr lang="en-GB"/>
        </a:p>
      </dgm:t>
    </dgm:pt>
    <dgm:pt modelId="{12941BDE-B7E0-E342-802E-EB507ED40AB9}" type="sibTrans" cxnId="{62A4E227-B3A0-B444-84D8-47ABA863ABD9}">
      <dgm:prSet/>
      <dgm:spPr/>
      <dgm:t>
        <a:bodyPr/>
        <a:lstStyle/>
        <a:p>
          <a:endParaRPr lang="en-GB"/>
        </a:p>
      </dgm:t>
    </dgm:pt>
    <dgm:pt modelId="{02ACD2AD-079D-B84E-BE0A-7E20357AA830}">
      <dgm:prSet phldrT="[Text]"/>
      <dgm:spPr/>
      <dgm:t>
        <a:bodyPr/>
        <a:lstStyle/>
        <a:p>
          <a:r>
            <a:rPr lang="en-GB" dirty="0"/>
            <a:t>Non-financial Risk on Board Agenda</a:t>
          </a:r>
        </a:p>
      </dgm:t>
    </dgm:pt>
    <dgm:pt modelId="{33A52028-ED2D-1B4B-B0B9-83B2F17C640D}" type="parTrans" cxnId="{4A3CAA02-055C-2B45-83EA-77E81A546FB6}">
      <dgm:prSet/>
      <dgm:spPr/>
      <dgm:t>
        <a:bodyPr/>
        <a:lstStyle/>
        <a:p>
          <a:endParaRPr lang="en-GB"/>
        </a:p>
      </dgm:t>
    </dgm:pt>
    <dgm:pt modelId="{0FF4DEA7-B24F-154A-9544-000CBB652F1F}" type="sibTrans" cxnId="{4A3CAA02-055C-2B45-83EA-77E81A546FB6}">
      <dgm:prSet/>
      <dgm:spPr/>
      <dgm:t>
        <a:bodyPr/>
        <a:lstStyle/>
        <a:p>
          <a:endParaRPr lang="en-GB"/>
        </a:p>
      </dgm:t>
    </dgm:pt>
    <dgm:pt modelId="{A1316F36-8175-7549-A151-10ADD04543E6}">
      <dgm:prSet phldrT="[Text]"/>
      <dgm:spPr/>
      <dgm:t>
        <a:bodyPr/>
        <a:lstStyle/>
        <a:p>
          <a:endParaRPr lang="en-GB" dirty="0"/>
        </a:p>
      </dgm:t>
    </dgm:pt>
    <dgm:pt modelId="{F248FAEA-B121-E241-A49F-8730435AE406}" type="parTrans" cxnId="{45296686-53EA-1643-986E-285CCB8A8786}">
      <dgm:prSet/>
      <dgm:spPr/>
      <dgm:t>
        <a:bodyPr/>
        <a:lstStyle/>
        <a:p>
          <a:endParaRPr lang="en-GB"/>
        </a:p>
      </dgm:t>
    </dgm:pt>
    <dgm:pt modelId="{AD2A6986-0610-004B-90A2-31D14CFE5C19}" type="sibTrans" cxnId="{45296686-53EA-1643-986E-285CCB8A8786}">
      <dgm:prSet/>
      <dgm:spPr/>
      <dgm:t>
        <a:bodyPr/>
        <a:lstStyle/>
        <a:p>
          <a:endParaRPr lang="en-GB"/>
        </a:p>
      </dgm:t>
    </dgm:pt>
    <dgm:pt modelId="{97D89587-42B4-E341-9086-2F4A72E6890F}" type="pres">
      <dgm:prSet presAssocID="{D46F4A93-C528-2B46-BB79-D7FC7CC1C987}" presName="Name0" presStyleCnt="0">
        <dgm:presLayoutVars>
          <dgm:dir/>
          <dgm:animLvl val="lvl"/>
          <dgm:resizeHandles val="exact"/>
        </dgm:presLayoutVars>
      </dgm:prSet>
      <dgm:spPr/>
    </dgm:pt>
    <dgm:pt modelId="{5BB5EB56-BD98-7D40-9747-B1153573C7F1}" type="pres">
      <dgm:prSet presAssocID="{FDEECF02-2CE7-CF4D-9CB7-3E45B97DA5FC}" presName="composite" presStyleCnt="0"/>
      <dgm:spPr/>
    </dgm:pt>
    <dgm:pt modelId="{9F2BD3C5-1497-8746-8F13-5B865652ECB7}" type="pres">
      <dgm:prSet presAssocID="{FDEECF02-2CE7-CF4D-9CB7-3E45B97DA5F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34675DBB-6C41-E44B-BDEF-638A02381693}" type="pres">
      <dgm:prSet presAssocID="{FDEECF02-2CE7-CF4D-9CB7-3E45B97DA5FC}" presName="desTx" presStyleLbl="alignAccFollowNode1" presStyleIdx="0" presStyleCnt="4">
        <dgm:presLayoutVars>
          <dgm:bulletEnabled val="1"/>
        </dgm:presLayoutVars>
      </dgm:prSet>
      <dgm:spPr/>
    </dgm:pt>
    <dgm:pt modelId="{375AD3E5-18DD-9E44-A3B7-732143749754}" type="pres">
      <dgm:prSet presAssocID="{06422A3D-EFA0-1D4A-B2CE-6B8BAD5B2239}" presName="space" presStyleCnt="0"/>
      <dgm:spPr/>
    </dgm:pt>
    <dgm:pt modelId="{9A12E9EC-C64D-F247-9C1A-CF81EB80FA74}" type="pres">
      <dgm:prSet presAssocID="{2193EE65-B716-8041-A286-E1C78E343F4B}" presName="composite" presStyleCnt="0"/>
      <dgm:spPr/>
    </dgm:pt>
    <dgm:pt modelId="{8AC41D68-A5ED-9648-9680-23EDF753B086}" type="pres">
      <dgm:prSet presAssocID="{2193EE65-B716-8041-A286-E1C78E343F4B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DCBD596C-0A4B-3546-AF6E-A6B6091CF2B4}" type="pres">
      <dgm:prSet presAssocID="{2193EE65-B716-8041-A286-E1C78E343F4B}" presName="desTx" presStyleLbl="alignAccFollowNode1" presStyleIdx="1" presStyleCnt="4">
        <dgm:presLayoutVars>
          <dgm:bulletEnabled val="1"/>
        </dgm:presLayoutVars>
      </dgm:prSet>
      <dgm:spPr/>
    </dgm:pt>
    <dgm:pt modelId="{35BF062F-787E-1143-B046-C94D83A9C1CF}" type="pres">
      <dgm:prSet presAssocID="{CA20E683-00F3-A144-946A-34FD6FB5C5F7}" presName="space" presStyleCnt="0"/>
      <dgm:spPr/>
    </dgm:pt>
    <dgm:pt modelId="{988B28FC-94D5-754B-9465-6DF4E3AE0FCF}" type="pres">
      <dgm:prSet presAssocID="{FA30F99C-255E-BC4E-9059-58FF6F7EB7BD}" presName="composite" presStyleCnt="0"/>
      <dgm:spPr/>
    </dgm:pt>
    <dgm:pt modelId="{03F8D952-395D-B644-A95D-2AC8EE11BD7E}" type="pres">
      <dgm:prSet presAssocID="{FA30F99C-255E-BC4E-9059-58FF6F7EB7BD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1587AE8F-7235-B045-9A4E-163EEB243821}" type="pres">
      <dgm:prSet presAssocID="{FA30F99C-255E-BC4E-9059-58FF6F7EB7BD}" presName="desTx" presStyleLbl="alignAccFollowNode1" presStyleIdx="2" presStyleCnt="4">
        <dgm:presLayoutVars>
          <dgm:bulletEnabled val="1"/>
        </dgm:presLayoutVars>
      </dgm:prSet>
      <dgm:spPr/>
    </dgm:pt>
    <dgm:pt modelId="{CDCD1647-A327-8E4B-B0C0-2517D220F73F}" type="pres">
      <dgm:prSet presAssocID="{41A2B32B-6C56-C745-A934-20A327FCD165}" presName="space" presStyleCnt="0"/>
      <dgm:spPr/>
    </dgm:pt>
    <dgm:pt modelId="{EBACB3E0-8645-7440-A05F-15CEA977DC69}" type="pres">
      <dgm:prSet presAssocID="{D29AA92E-2E4D-074B-8FC7-F4C70EC2E049}" presName="composite" presStyleCnt="0"/>
      <dgm:spPr/>
    </dgm:pt>
    <dgm:pt modelId="{098B3E98-6155-2445-8F9A-DF8B88B65BE3}" type="pres">
      <dgm:prSet presAssocID="{D29AA92E-2E4D-074B-8FC7-F4C70EC2E04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B3830628-D3BC-6248-A6E2-B377198DDFC9}" type="pres">
      <dgm:prSet presAssocID="{D29AA92E-2E4D-074B-8FC7-F4C70EC2E049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4A3CAA02-055C-2B45-83EA-77E81A546FB6}" srcId="{D29AA92E-2E4D-074B-8FC7-F4C70EC2E049}" destId="{02ACD2AD-079D-B84E-BE0A-7E20357AA830}" srcOrd="0" destOrd="0" parTransId="{33A52028-ED2D-1B4B-B0B9-83B2F17C640D}" sibTransId="{0FF4DEA7-B24F-154A-9544-000CBB652F1F}"/>
    <dgm:cxn modelId="{A26C0A14-2721-2C43-B6DF-02C9824E2B42}" srcId="{D46F4A93-C528-2B46-BB79-D7FC7CC1C987}" destId="{FDEECF02-2CE7-CF4D-9CB7-3E45B97DA5FC}" srcOrd="0" destOrd="0" parTransId="{234A12BB-927E-6141-B6E2-5E9554A2BBDB}" sibTransId="{06422A3D-EFA0-1D4A-B2CE-6B8BAD5B2239}"/>
    <dgm:cxn modelId="{1671E814-090D-E542-8344-A24D8072CA23}" type="presOf" srcId="{D46F4A93-C528-2B46-BB79-D7FC7CC1C987}" destId="{97D89587-42B4-E341-9086-2F4A72E6890F}" srcOrd="0" destOrd="0" presId="urn:microsoft.com/office/officeart/2005/8/layout/hList1"/>
    <dgm:cxn modelId="{53C69E19-656C-8247-AA1B-2999E5B70057}" type="presOf" srcId="{A1316F36-8175-7549-A151-10ADD04543E6}" destId="{B3830628-D3BC-6248-A6E2-B377198DDFC9}" srcOrd="0" destOrd="1" presId="urn:microsoft.com/office/officeart/2005/8/layout/hList1"/>
    <dgm:cxn modelId="{62A4E227-B3A0-B444-84D8-47ABA863ABD9}" srcId="{D46F4A93-C528-2B46-BB79-D7FC7CC1C987}" destId="{D29AA92E-2E4D-074B-8FC7-F4C70EC2E049}" srcOrd="3" destOrd="0" parTransId="{61720E1C-30CB-AC48-958D-BED1957C80A1}" sibTransId="{12941BDE-B7E0-E342-802E-EB507ED40AB9}"/>
    <dgm:cxn modelId="{F205143D-9604-2D43-BCDE-898E6D388492}" type="presOf" srcId="{D29AA92E-2E4D-074B-8FC7-F4C70EC2E049}" destId="{098B3E98-6155-2445-8F9A-DF8B88B65BE3}" srcOrd="0" destOrd="0" presId="urn:microsoft.com/office/officeart/2005/8/layout/hList1"/>
    <dgm:cxn modelId="{B90EAB3D-71CD-964B-B950-E56A26934551}" srcId="{D46F4A93-C528-2B46-BB79-D7FC7CC1C987}" destId="{FA30F99C-255E-BC4E-9059-58FF6F7EB7BD}" srcOrd="2" destOrd="0" parTransId="{BB4AA4A0-A1C4-A149-8117-635AE01F2E13}" sibTransId="{41A2B32B-6C56-C745-A934-20A327FCD165}"/>
    <dgm:cxn modelId="{60920C43-ECC4-424B-9514-B95E733DE8C2}" srcId="{FA30F99C-255E-BC4E-9059-58FF6F7EB7BD}" destId="{25603FA3-BDB1-4F4F-919D-37684CAD6298}" srcOrd="0" destOrd="0" parTransId="{440FF2EB-74DD-024A-AE35-823A3DF937FD}" sibTransId="{8F39F1C3-3500-3247-8261-E8D74EC49848}"/>
    <dgm:cxn modelId="{8FA01266-2F03-FF40-9E66-BFFC589DD343}" type="presOf" srcId="{FDEECF02-2CE7-CF4D-9CB7-3E45B97DA5FC}" destId="{9F2BD3C5-1497-8746-8F13-5B865652ECB7}" srcOrd="0" destOrd="0" presId="urn:microsoft.com/office/officeart/2005/8/layout/hList1"/>
    <dgm:cxn modelId="{C9C8CD82-B6CC-F346-A76E-B2270B052EC2}" srcId="{D46F4A93-C528-2B46-BB79-D7FC7CC1C987}" destId="{2193EE65-B716-8041-A286-E1C78E343F4B}" srcOrd="1" destOrd="0" parTransId="{800962B6-3012-F04F-98A3-FAA6B36A31C8}" sibTransId="{CA20E683-00F3-A144-946A-34FD6FB5C5F7}"/>
    <dgm:cxn modelId="{45296686-53EA-1643-986E-285CCB8A8786}" srcId="{D29AA92E-2E4D-074B-8FC7-F4C70EC2E049}" destId="{A1316F36-8175-7549-A151-10ADD04543E6}" srcOrd="1" destOrd="0" parTransId="{F248FAEA-B121-E241-A49F-8730435AE406}" sibTransId="{AD2A6986-0610-004B-90A2-31D14CFE5C19}"/>
    <dgm:cxn modelId="{30E6FCA5-9729-E446-B609-E7E9AA696218}" type="presOf" srcId="{02ACD2AD-079D-B84E-BE0A-7E20357AA830}" destId="{B3830628-D3BC-6248-A6E2-B377198DDFC9}" srcOrd="0" destOrd="0" presId="urn:microsoft.com/office/officeart/2005/8/layout/hList1"/>
    <dgm:cxn modelId="{183C66B0-04EE-644C-B700-E5D5B6362A98}" type="presOf" srcId="{FA30F99C-255E-BC4E-9059-58FF6F7EB7BD}" destId="{03F8D952-395D-B644-A95D-2AC8EE11BD7E}" srcOrd="0" destOrd="0" presId="urn:microsoft.com/office/officeart/2005/8/layout/hList1"/>
    <dgm:cxn modelId="{26DD7FB7-C167-C347-AF73-1ADCE998FFDE}" srcId="{FDEECF02-2CE7-CF4D-9CB7-3E45B97DA5FC}" destId="{460DF681-FA3E-BA4F-BBDF-F7765ACACC5E}" srcOrd="0" destOrd="0" parTransId="{75D96A69-5CC2-7548-8119-6D16EC7E7725}" sibTransId="{3AC61A24-D411-0A40-9B67-8A133A274CA9}"/>
    <dgm:cxn modelId="{713A89CB-B617-9B4A-B066-97B0B57DF786}" type="presOf" srcId="{25603FA3-BDB1-4F4F-919D-37684CAD6298}" destId="{1587AE8F-7235-B045-9A4E-163EEB243821}" srcOrd="0" destOrd="0" presId="urn:microsoft.com/office/officeart/2005/8/layout/hList1"/>
    <dgm:cxn modelId="{49BC5BD8-47BA-A143-B335-BA90209AF043}" type="presOf" srcId="{2CBE0266-C0B3-F54C-A32A-2E0D90176DEA}" destId="{DCBD596C-0A4B-3546-AF6E-A6B6091CF2B4}" srcOrd="0" destOrd="0" presId="urn:microsoft.com/office/officeart/2005/8/layout/hList1"/>
    <dgm:cxn modelId="{E25D6DEE-C045-AA42-9739-8F8CB21E1E4E}" type="presOf" srcId="{460DF681-FA3E-BA4F-BBDF-F7765ACACC5E}" destId="{34675DBB-6C41-E44B-BDEF-638A02381693}" srcOrd="0" destOrd="0" presId="urn:microsoft.com/office/officeart/2005/8/layout/hList1"/>
    <dgm:cxn modelId="{50584FF7-B117-2541-B86B-A90B80D4266B}" srcId="{2193EE65-B716-8041-A286-E1C78E343F4B}" destId="{2CBE0266-C0B3-F54C-A32A-2E0D90176DEA}" srcOrd="0" destOrd="0" parTransId="{041E8A97-3527-D644-9271-6BE3349A4FED}" sibTransId="{2B918119-57DB-BF4B-82CF-DD423D7EDAE3}"/>
    <dgm:cxn modelId="{ADD4F1FB-7074-5646-9F59-2A961BE07FD3}" type="presOf" srcId="{2193EE65-B716-8041-A286-E1C78E343F4B}" destId="{8AC41D68-A5ED-9648-9680-23EDF753B086}" srcOrd="0" destOrd="0" presId="urn:microsoft.com/office/officeart/2005/8/layout/hList1"/>
    <dgm:cxn modelId="{D5E91D8A-8B19-CA48-A6DE-681A389286D6}" type="presParOf" srcId="{97D89587-42B4-E341-9086-2F4A72E6890F}" destId="{5BB5EB56-BD98-7D40-9747-B1153573C7F1}" srcOrd="0" destOrd="0" presId="urn:microsoft.com/office/officeart/2005/8/layout/hList1"/>
    <dgm:cxn modelId="{80F9B272-0AF1-784B-866C-ECDCBF175CAB}" type="presParOf" srcId="{5BB5EB56-BD98-7D40-9747-B1153573C7F1}" destId="{9F2BD3C5-1497-8746-8F13-5B865652ECB7}" srcOrd="0" destOrd="0" presId="urn:microsoft.com/office/officeart/2005/8/layout/hList1"/>
    <dgm:cxn modelId="{D8DBAEF3-E857-1049-9CC3-1DD3AA294C8A}" type="presParOf" srcId="{5BB5EB56-BD98-7D40-9747-B1153573C7F1}" destId="{34675DBB-6C41-E44B-BDEF-638A02381693}" srcOrd="1" destOrd="0" presId="urn:microsoft.com/office/officeart/2005/8/layout/hList1"/>
    <dgm:cxn modelId="{5033E31B-CF9E-8A44-9D2C-C1C7623881A1}" type="presParOf" srcId="{97D89587-42B4-E341-9086-2F4A72E6890F}" destId="{375AD3E5-18DD-9E44-A3B7-732143749754}" srcOrd="1" destOrd="0" presId="urn:microsoft.com/office/officeart/2005/8/layout/hList1"/>
    <dgm:cxn modelId="{0D2C7418-2D98-7044-B11B-84DEE25AE162}" type="presParOf" srcId="{97D89587-42B4-E341-9086-2F4A72E6890F}" destId="{9A12E9EC-C64D-F247-9C1A-CF81EB80FA74}" srcOrd="2" destOrd="0" presId="urn:microsoft.com/office/officeart/2005/8/layout/hList1"/>
    <dgm:cxn modelId="{0CD5060A-7075-9F4E-94A1-18815CFE354D}" type="presParOf" srcId="{9A12E9EC-C64D-F247-9C1A-CF81EB80FA74}" destId="{8AC41D68-A5ED-9648-9680-23EDF753B086}" srcOrd="0" destOrd="0" presId="urn:microsoft.com/office/officeart/2005/8/layout/hList1"/>
    <dgm:cxn modelId="{E0292FCE-9185-0E46-AD61-8B2B0B04A5C6}" type="presParOf" srcId="{9A12E9EC-C64D-F247-9C1A-CF81EB80FA74}" destId="{DCBD596C-0A4B-3546-AF6E-A6B6091CF2B4}" srcOrd="1" destOrd="0" presId="urn:microsoft.com/office/officeart/2005/8/layout/hList1"/>
    <dgm:cxn modelId="{88512855-7DF2-E84D-A2FA-154031B64396}" type="presParOf" srcId="{97D89587-42B4-E341-9086-2F4A72E6890F}" destId="{35BF062F-787E-1143-B046-C94D83A9C1CF}" srcOrd="3" destOrd="0" presId="urn:microsoft.com/office/officeart/2005/8/layout/hList1"/>
    <dgm:cxn modelId="{9800F400-70FD-744C-84BE-F7A9DC1A9279}" type="presParOf" srcId="{97D89587-42B4-E341-9086-2F4A72E6890F}" destId="{988B28FC-94D5-754B-9465-6DF4E3AE0FCF}" srcOrd="4" destOrd="0" presId="urn:microsoft.com/office/officeart/2005/8/layout/hList1"/>
    <dgm:cxn modelId="{0EE28544-BB36-154C-8F8B-9CB526AEABEE}" type="presParOf" srcId="{988B28FC-94D5-754B-9465-6DF4E3AE0FCF}" destId="{03F8D952-395D-B644-A95D-2AC8EE11BD7E}" srcOrd="0" destOrd="0" presId="urn:microsoft.com/office/officeart/2005/8/layout/hList1"/>
    <dgm:cxn modelId="{2E8BBF5B-F6AA-DE44-8598-B7AD421CC98F}" type="presParOf" srcId="{988B28FC-94D5-754B-9465-6DF4E3AE0FCF}" destId="{1587AE8F-7235-B045-9A4E-163EEB243821}" srcOrd="1" destOrd="0" presId="urn:microsoft.com/office/officeart/2005/8/layout/hList1"/>
    <dgm:cxn modelId="{2C3E4E4F-BF5D-904F-8EBD-E05253BFBA86}" type="presParOf" srcId="{97D89587-42B4-E341-9086-2F4A72E6890F}" destId="{CDCD1647-A327-8E4B-B0C0-2517D220F73F}" srcOrd="5" destOrd="0" presId="urn:microsoft.com/office/officeart/2005/8/layout/hList1"/>
    <dgm:cxn modelId="{FAE3B534-0377-7246-95A9-D25E0874878C}" type="presParOf" srcId="{97D89587-42B4-E341-9086-2F4A72E6890F}" destId="{EBACB3E0-8645-7440-A05F-15CEA977DC69}" srcOrd="6" destOrd="0" presId="urn:microsoft.com/office/officeart/2005/8/layout/hList1"/>
    <dgm:cxn modelId="{3C65F116-D9E4-7C4F-AE84-5FE48D01FE69}" type="presParOf" srcId="{EBACB3E0-8645-7440-A05F-15CEA977DC69}" destId="{098B3E98-6155-2445-8F9A-DF8B88B65BE3}" srcOrd="0" destOrd="0" presId="urn:microsoft.com/office/officeart/2005/8/layout/hList1"/>
    <dgm:cxn modelId="{FE57A83F-488C-9C49-BDE7-8D8376058312}" type="presParOf" srcId="{EBACB3E0-8645-7440-A05F-15CEA977DC69}" destId="{B3830628-D3BC-6248-A6E2-B377198DDFC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2BD3C5-1497-8746-8F13-5B865652ECB7}">
      <dsp:nvSpPr>
        <dsp:cNvPr id="0" name=""/>
        <dsp:cNvSpPr/>
      </dsp:nvSpPr>
      <dsp:spPr>
        <a:xfrm>
          <a:off x="4056" y="1540603"/>
          <a:ext cx="2438934" cy="6336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4000"/>
                <a:lumMod val="84000"/>
              </a:schemeClr>
            </a:gs>
          </a:gsLst>
          <a:lin ang="5400000" scaled="0"/>
        </a:gradFill>
        <a:ln>
          <a:noFill/>
        </a:ln>
        <a:effectLst>
          <a:innerShdw blurRad="50800" dist="25400" dir="13500000">
            <a:srgbClr val="000000">
              <a:alpha val="5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Pillar 1</a:t>
          </a:r>
        </a:p>
      </dsp:txBody>
      <dsp:txXfrm>
        <a:off x="4056" y="1540603"/>
        <a:ext cx="2438934" cy="633600"/>
      </dsp:txXfrm>
    </dsp:sp>
    <dsp:sp modelId="{34675DBB-6C41-E44B-BDEF-638A02381693}">
      <dsp:nvSpPr>
        <dsp:cNvPr id="0" name=""/>
        <dsp:cNvSpPr/>
      </dsp:nvSpPr>
      <dsp:spPr>
        <a:xfrm>
          <a:off x="4056" y="2174203"/>
          <a:ext cx="2438934" cy="158618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Decision rights clarity</a:t>
          </a:r>
        </a:p>
      </dsp:txBody>
      <dsp:txXfrm>
        <a:off x="4056" y="2174203"/>
        <a:ext cx="2438934" cy="1586181"/>
      </dsp:txXfrm>
    </dsp:sp>
    <dsp:sp modelId="{8AC41D68-A5ED-9648-9680-23EDF753B086}">
      <dsp:nvSpPr>
        <dsp:cNvPr id="0" name=""/>
        <dsp:cNvSpPr/>
      </dsp:nvSpPr>
      <dsp:spPr>
        <a:xfrm>
          <a:off x="2784440" y="1540603"/>
          <a:ext cx="2438934" cy="6336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4000"/>
                <a:lumMod val="84000"/>
              </a:schemeClr>
            </a:gs>
          </a:gsLst>
          <a:lin ang="5400000" scaled="0"/>
        </a:gradFill>
        <a:ln>
          <a:noFill/>
        </a:ln>
        <a:effectLst>
          <a:innerShdw blurRad="50800" dist="25400" dir="13500000">
            <a:srgbClr val="000000">
              <a:alpha val="5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Pillar 2</a:t>
          </a:r>
        </a:p>
      </dsp:txBody>
      <dsp:txXfrm>
        <a:off x="2784440" y="1540603"/>
        <a:ext cx="2438934" cy="633600"/>
      </dsp:txXfrm>
    </dsp:sp>
    <dsp:sp modelId="{DCBD596C-0A4B-3546-AF6E-A6B6091CF2B4}">
      <dsp:nvSpPr>
        <dsp:cNvPr id="0" name=""/>
        <dsp:cNvSpPr/>
      </dsp:nvSpPr>
      <dsp:spPr>
        <a:xfrm>
          <a:off x="2784440" y="2174203"/>
          <a:ext cx="2438934" cy="158618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Pre-mortem practice</a:t>
          </a:r>
        </a:p>
      </dsp:txBody>
      <dsp:txXfrm>
        <a:off x="2784440" y="2174203"/>
        <a:ext cx="2438934" cy="1586181"/>
      </dsp:txXfrm>
    </dsp:sp>
    <dsp:sp modelId="{03F8D952-395D-B644-A95D-2AC8EE11BD7E}">
      <dsp:nvSpPr>
        <dsp:cNvPr id="0" name=""/>
        <dsp:cNvSpPr/>
      </dsp:nvSpPr>
      <dsp:spPr>
        <a:xfrm>
          <a:off x="5564825" y="1540603"/>
          <a:ext cx="2438934" cy="6336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4000"/>
                <a:lumMod val="84000"/>
              </a:schemeClr>
            </a:gs>
          </a:gsLst>
          <a:lin ang="5400000" scaled="0"/>
        </a:gradFill>
        <a:ln>
          <a:noFill/>
        </a:ln>
        <a:effectLst>
          <a:innerShdw blurRad="50800" dist="25400" dir="13500000">
            <a:srgbClr val="000000">
              <a:alpha val="5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Pillar 3</a:t>
          </a:r>
        </a:p>
      </dsp:txBody>
      <dsp:txXfrm>
        <a:off x="5564825" y="1540603"/>
        <a:ext cx="2438934" cy="633600"/>
      </dsp:txXfrm>
    </dsp:sp>
    <dsp:sp modelId="{1587AE8F-7235-B045-9A4E-163EEB243821}">
      <dsp:nvSpPr>
        <dsp:cNvPr id="0" name=""/>
        <dsp:cNvSpPr/>
      </dsp:nvSpPr>
      <dsp:spPr>
        <a:xfrm>
          <a:off x="5564825" y="2174203"/>
          <a:ext cx="2438934" cy="158618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Psychological Safety as a Risk Tool</a:t>
          </a:r>
        </a:p>
      </dsp:txBody>
      <dsp:txXfrm>
        <a:off x="5564825" y="2174203"/>
        <a:ext cx="2438934" cy="1586181"/>
      </dsp:txXfrm>
    </dsp:sp>
    <dsp:sp modelId="{098B3E98-6155-2445-8F9A-DF8B88B65BE3}">
      <dsp:nvSpPr>
        <dsp:cNvPr id="0" name=""/>
        <dsp:cNvSpPr/>
      </dsp:nvSpPr>
      <dsp:spPr>
        <a:xfrm>
          <a:off x="8345210" y="1540603"/>
          <a:ext cx="2438934" cy="63360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4000"/>
                <a:lumMod val="84000"/>
              </a:schemeClr>
            </a:gs>
          </a:gsLst>
          <a:lin ang="5400000" scaled="0"/>
        </a:gradFill>
        <a:ln>
          <a:noFill/>
        </a:ln>
        <a:effectLst>
          <a:innerShdw blurRad="50800" dist="25400" dir="13500000">
            <a:srgbClr val="000000">
              <a:alpha val="5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Pillar 4</a:t>
          </a:r>
        </a:p>
      </dsp:txBody>
      <dsp:txXfrm>
        <a:off x="8345210" y="1540603"/>
        <a:ext cx="2438934" cy="633600"/>
      </dsp:txXfrm>
    </dsp:sp>
    <dsp:sp modelId="{B3830628-D3BC-6248-A6E2-B377198DDFC9}">
      <dsp:nvSpPr>
        <dsp:cNvPr id="0" name=""/>
        <dsp:cNvSpPr/>
      </dsp:nvSpPr>
      <dsp:spPr>
        <a:xfrm>
          <a:off x="8345210" y="2174203"/>
          <a:ext cx="2438934" cy="158618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Non-financial Risk on Board Agenda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2200" kern="1200" dirty="0"/>
        </a:p>
      </dsp:txBody>
      <dsp:txXfrm>
        <a:off x="8345210" y="2174203"/>
        <a:ext cx="2438934" cy="1586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277CA-FF1A-5840-9B19-35679061EC1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3195D-A22F-584D-B60E-227268CFB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75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D3195D-A22F-584D-B60E-227268CFB9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201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F67A4-11D1-B702-DCDF-D5DDBB3B0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0FE316-FC1D-8661-893C-660EB49B0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0A5599-796E-E24B-3E0E-7872B03E3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44612-F679-F4D4-3ECC-235F482D0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D3195D-A22F-584D-B60E-227268CFB9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6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2950D-F8EA-20D6-DC41-A83DEB281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C2EF53-1D0A-1B86-9F63-30432E807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73477B-87F1-4BEE-E229-ECDFF22A93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1200" dirty="0" err="1">
                <a:latin typeface="Arial" panose="020B0604020202020204" pitchFamily="34" charset="0"/>
              </a:rPr>
              <a:t>Prioritised</a:t>
            </a:r>
            <a:r>
              <a:rPr lang="en-US" altLang="en-US" sz="1200" dirty="0">
                <a:latin typeface="Arial" panose="020B0604020202020204" pitchFamily="34" charset="0"/>
              </a:rPr>
              <a:t> speed and cost savings over a new aircraft design.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1200" dirty="0">
                <a:latin typeface="Arial" panose="020B0604020202020204" pitchFamily="34" charset="0"/>
              </a:rPr>
              <a:t>MCAS was rushed into service with critical safety flaws.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1200" dirty="0">
                <a:latin typeface="Arial" panose="020B0604020202020204" pitchFamily="34" charset="0"/>
              </a:rPr>
              <a:t>Internal safety warnings were not acted upon.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1200" dirty="0">
                <a:latin typeface="Arial" panose="020B0604020202020204" pitchFamily="34" charset="0"/>
              </a:rPr>
              <a:t>Financial performance took priority over engineering investment.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1200" dirty="0">
                <a:latin typeface="Arial" panose="020B0604020202020204" pitchFamily="34" charset="0"/>
              </a:rPr>
              <a:t>Two crashes killed 346 people and caused major losses.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1200" dirty="0">
                <a:latin typeface="Arial" panose="020B0604020202020204" pitchFamily="34" charset="0"/>
              </a:rPr>
              <a:t>Investigations revealed weak board-level safety oversight.</a:t>
            </a:r>
          </a:p>
          <a:p>
            <a:endParaRPr lang="en-MY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MY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Speed-to-market replaced engineering rigour. The process maturity was absent. The fragility was always there — hidden beneath strong financial results until it wasn’t.</a:t>
            </a:r>
            <a:r>
              <a:rPr lang="en-MY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720DD-3F0E-250C-2141-8442B369CC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D3195D-A22F-584D-B60E-227268CFB9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24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D3195D-A22F-584D-B60E-227268CFB9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92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82522-0744-E8BE-B0A1-5081C4E05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D24C1E-10F5-0CB3-47D8-48E1FC1A5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5AAE8B-1A58-F910-BBC7-6EBF6AF87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“We romanticise speed. But in risk, the fastest decision is often the most expensive one.”</a:t>
            </a:r>
            <a:r>
              <a:rPr lang="en-MY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09F9C-2641-7C88-C3AB-DEAF5AFCA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D3195D-A22F-584D-B60E-227268CFB9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37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Bef>
                <a:spcPts val="300"/>
              </a:spcBef>
              <a:spcAft>
                <a:spcPts val="300"/>
              </a:spcAft>
              <a:buFontTx/>
              <a:buNone/>
            </a:pPr>
            <a:endParaRPr lang="en-MY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D3195D-A22F-584D-B60E-227268CFB9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13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6B0E9-F253-E797-298C-D0001F249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228600"/>
            <a:ext cx="8676222" cy="3200400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The Illusion of speed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F709A-CBCF-E361-6C3F-7733D16004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4DDF137-8E22-0AD3-FCDB-56B7811CA3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911352"/>
              </p:ext>
            </p:extLst>
          </p:nvPr>
        </p:nvGraphicFramePr>
        <p:xfrm>
          <a:off x="3117323" y="3623983"/>
          <a:ext cx="5943600" cy="838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43600">
                  <a:extLst>
                    <a:ext uri="{9D8B030D-6E8A-4147-A177-3AD203B41FA5}">
                      <a16:colId xmlns:a16="http://schemas.microsoft.com/office/drawing/2014/main" val="33308866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sz="2000" b="0" dirty="0">
                          <a:effectLst/>
                        </a:rPr>
                        <a:t>How rushing decisions without mature processes increases organisational fragility</a:t>
                      </a:r>
                      <a:endParaRPr lang="en-MY" sz="18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600" marR="228600" marT="114300" marB="114300"/>
                </a:tc>
                <a:extLst>
                  <a:ext uri="{0D108BD9-81ED-4DB2-BD59-A6C34878D82A}">
                    <a16:rowId xmlns:a16="http://schemas.microsoft.com/office/drawing/2014/main" val="304733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486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4C858-F512-39CC-7BE0-B07321C153DC}"/>
              </a:ext>
            </a:extLst>
          </p:cNvPr>
          <p:cNvSpPr txBox="1">
            <a:spLocks/>
          </p:cNvSpPr>
          <p:nvPr/>
        </p:nvSpPr>
        <p:spPr>
          <a:xfrm>
            <a:off x="671203" y="123677"/>
            <a:ext cx="8417491" cy="2271386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MY" b="1" dirty="0">
                <a:effectLst/>
              </a:rPr>
              <a:t>First thing to do tomorrow morning,…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B5B1D65-0292-E148-D872-E2A7EBF09780}"/>
              </a:ext>
            </a:extLst>
          </p:cNvPr>
          <p:cNvSpPr txBox="1">
            <a:spLocks/>
          </p:cNvSpPr>
          <p:nvPr/>
        </p:nvSpPr>
        <p:spPr>
          <a:xfrm>
            <a:off x="1887253" y="2081781"/>
            <a:ext cx="8417491" cy="6265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MY" sz="2800" i="1" dirty="0">
                <a:effectLst/>
              </a:rPr>
              <a:t>Run a decision audit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A774EB-96E5-FA2B-3305-A1520DB9FDC1}"/>
              </a:ext>
            </a:extLst>
          </p:cNvPr>
          <p:cNvSpPr txBox="1">
            <a:spLocks/>
          </p:cNvSpPr>
          <p:nvPr/>
        </p:nvSpPr>
        <p:spPr>
          <a:xfrm>
            <a:off x="1887253" y="2943337"/>
            <a:ext cx="8417491" cy="6265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MY" sz="2800" i="1" dirty="0">
                <a:effectLst/>
              </a:rPr>
              <a:t>Map your decision rights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E23740C-8D32-1599-6524-703FC9FCD200}"/>
              </a:ext>
            </a:extLst>
          </p:cNvPr>
          <p:cNvSpPr txBox="1">
            <a:spLocks/>
          </p:cNvSpPr>
          <p:nvPr/>
        </p:nvSpPr>
        <p:spPr>
          <a:xfrm>
            <a:off x="1380043" y="3836375"/>
            <a:ext cx="9431910" cy="6265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MY" sz="2800" i="1" dirty="0">
                <a:effectLst/>
              </a:rPr>
              <a:t>Add a pre-mortem to board or exco agenda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F07B39-FC15-DBBF-7CC3-7B0710A72E59}"/>
              </a:ext>
            </a:extLst>
          </p:cNvPr>
          <p:cNvSpPr txBox="1">
            <a:spLocks/>
          </p:cNvSpPr>
          <p:nvPr/>
        </p:nvSpPr>
        <p:spPr>
          <a:xfrm>
            <a:off x="1887253" y="4666448"/>
            <a:ext cx="8417491" cy="6265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MY" sz="2800" i="1" dirty="0">
                <a:effectLst/>
              </a:rPr>
              <a:t>Build </a:t>
            </a:r>
            <a:r>
              <a:rPr lang="en-MY" sz="2800" i="1" dirty="0" err="1">
                <a:effectLst/>
              </a:rPr>
              <a:t>esg</a:t>
            </a:r>
            <a:r>
              <a:rPr lang="en-MY" sz="2800" i="1" dirty="0">
                <a:effectLst/>
              </a:rPr>
              <a:t> data infra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37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024CB-96FB-C535-DB54-3F0403AE8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9BD26-D308-B86C-2610-38AC47C13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221" y="2137776"/>
            <a:ext cx="8417491" cy="2271386"/>
          </a:xfrm>
        </p:spPr>
        <p:txBody>
          <a:bodyPr/>
          <a:lstStyle/>
          <a:p>
            <a:pPr algn="ctr"/>
            <a:r>
              <a:rPr lang="en-MY" b="1" i="1" dirty="0">
                <a:solidFill>
                  <a:srgbClr val="FFC000"/>
                </a:solidFill>
                <a:effectLst/>
              </a:rPr>
              <a:t>SPEED WITH WISDOM IS AGILITY</a:t>
            </a:r>
            <a:br>
              <a:rPr lang="en-MY" b="1" i="1" dirty="0">
                <a:solidFill>
                  <a:srgbClr val="FFC000"/>
                </a:solidFill>
                <a:effectLst/>
              </a:rPr>
            </a:br>
            <a:r>
              <a:rPr lang="en-MY" b="1" i="1" dirty="0">
                <a:solidFill>
                  <a:srgbClr val="FFC000"/>
                </a:solidFill>
                <a:effectLst/>
              </a:rPr>
              <a:t>SPEED WITHOUT WISDOM IS JUST EXPOSURE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71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02E54-4C56-412F-CC28-51BE87878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1F2E7-95AD-27B7-A58C-89D02A700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221" y="2137776"/>
            <a:ext cx="8417491" cy="2271386"/>
          </a:xfrm>
        </p:spPr>
        <p:txBody>
          <a:bodyPr>
            <a:normAutofit/>
          </a:bodyPr>
          <a:lstStyle/>
          <a:p>
            <a:pPr algn="ctr"/>
            <a:r>
              <a:rPr lang="en-MY" sz="6000" b="1" i="1" dirty="0">
                <a:solidFill>
                  <a:schemeClr val="accent3">
                    <a:lumMod val="75000"/>
                  </a:schemeClr>
                </a:solidFill>
                <a:effectLst/>
              </a:rPr>
              <a:t>THANK YOU</a:t>
            </a:r>
            <a:endParaRPr lang="en-US" sz="6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2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F5434-EDFE-09B4-921E-E11F7750A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221" y="2137776"/>
            <a:ext cx="8417491" cy="2271386"/>
          </a:xfrm>
        </p:spPr>
        <p:txBody>
          <a:bodyPr/>
          <a:lstStyle/>
          <a:p>
            <a:pPr algn="ctr"/>
            <a:r>
              <a:rPr lang="en-MY" b="1" i="1" dirty="0">
                <a:solidFill>
                  <a:srgbClr val="FFC000"/>
                </a:solidFill>
                <a:effectLst/>
              </a:rPr>
              <a:t>Speed without structure doesn’t accelerate progress —</a:t>
            </a:r>
            <a:br>
              <a:rPr lang="en-MY" b="1" i="1" dirty="0">
                <a:solidFill>
                  <a:srgbClr val="FFC000"/>
                </a:solidFill>
                <a:effectLst/>
              </a:rPr>
            </a:br>
            <a:r>
              <a:rPr lang="en-MY" b="1" i="1" dirty="0">
                <a:solidFill>
                  <a:srgbClr val="FFC000"/>
                </a:solidFill>
                <a:effectLst/>
              </a:rPr>
              <a:t>it accelerates </a:t>
            </a:r>
            <a:r>
              <a:rPr lang="en-MY" b="1" i="1" dirty="0" err="1">
                <a:solidFill>
                  <a:srgbClr val="FFC000"/>
                </a:solidFill>
                <a:effectLst/>
              </a:rPr>
              <a:t>collapsE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2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E1557-7EB6-09E5-9270-3B0A38748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7A090-59AB-149B-A8EC-32DC9954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18" y="173538"/>
            <a:ext cx="8417491" cy="2271386"/>
          </a:xfrm>
        </p:spPr>
        <p:txBody>
          <a:bodyPr/>
          <a:lstStyle/>
          <a:p>
            <a:r>
              <a:rPr lang="en-MY" b="1" dirty="0">
                <a:effectLst/>
              </a:rPr>
              <a:t>SPEED AS A COMPETITIVE MYTH</a:t>
            </a:r>
            <a:br>
              <a:rPr lang="en-MY" dirty="0">
                <a:effectLst/>
              </a:rPr>
            </a:br>
            <a:r>
              <a:rPr lang="en-MY" i="1" dirty="0">
                <a:effectLst/>
              </a:rPr>
              <a:t>We’ve confused urgency with strategy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F89513-EA86-AC0F-55AA-1B7E1A472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18" y="3616658"/>
            <a:ext cx="10958847" cy="246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3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9B84E-5812-0BDB-AA10-7B17A86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ghtning Bolt 17">
            <a:extLst>
              <a:ext uri="{FF2B5EF4-FFF2-40B4-BE49-F238E27FC236}">
                <a16:creationId xmlns:a16="http://schemas.microsoft.com/office/drawing/2014/main" id="{DE739B03-2178-07A9-5851-FE8C3906F83B}"/>
              </a:ext>
            </a:extLst>
          </p:cNvPr>
          <p:cNvSpPr/>
          <p:nvPr/>
        </p:nvSpPr>
        <p:spPr>
          <a:xfrm>
            <a:off x="3572011" y="2674290"/>
            <a:ext cx="1183623" cy="1524737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ightning Bolt 18">
            <a:extLst>
              <a:ext uri="{FF2B5EF4-FFF2-40B4-BE49-F238E27FC236}">
                <a16:creationId xmlns:a16="http://schemas.microsoft.com/office/drawing/2014/main" id="{5016EF61-9CB6-5F47-831B-23A308EC1959}"/>
              </a:ext>
            </a:extLst>
          </p:cNvPr>
          <p:cNvSpPr/>
          <p:nvPr/>
        </p:nvSpPr>
        <p:spPr>
          <a:xfrm>
            <a:off x="6811494" y="2771412"/>
            <a:ext cx="1183623" cy="1524737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B27A-093B-7AE7-81ED-207DFB342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331" y="-88189"/>
            <a:ext cx="9439100" cy="2271386"/>
          </a:xfrm>
        </p:spPr>
        <p:txBody>
          <a:bodyPr/>
          <a:lstStyle/>
          <a:p>
            <a:r>
              <a:rPr lang="en-MY" b="1" dirty="0">
                <a:effectLst/>
              </a:rPr>
              <a:t>ORGANISATIONAL FRAGILITY: THE HIDDEN COST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Cloud Callout 4">
            <a:extLst>
              <a:ext uri="{FF2B5EF4-FFF2-40B4-BE49-F238E27FC236}">
                <a16:creationId xmlns:a16="http://schemas.microsoft.com/office/drawing/2014/main" id="{966A75FB-7B55-1C59-CF9F-77B2AC056549}"/>
              </a:ext>
            </a:extLst>
          </p:cNvPr>
          <p:cNvSpPr/>
          <p:nvPr/>
        </p:nvSpPr>
        <p:spPr>
          <a:xfrm>
            <a:off x="1669677" y="1594981"/>
            <a:ext cx="9706535" cy="1524737"/>
          </a:xfrm>
          <a:prstGeom prst="cloudCallout">
            <a:avLst>
              <a:gd name="adj1" fmla="val -17370"/>
              <a:gd name="adj2" fmla="val 413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2400" b="1" dirty="0">
                <a:solidFill>
                  <a:srgbClr val="FFFF00"/>
                </a:solidFill>
              </a:rPr>
              <a:t>THE STORM</a:t>
            </a:r>
            <a:endParaRPr lang="en-US" b="1" dirty="0">
              <a:solidFill>
                <a:srgbClr val="FFFF00"/>
              </a:solidFill>
            </a:endParaRPr>
          </a:p>
          <a:p>
            <a:pPr algn="r"/>
            <a:r>
              <a:rPr lang="en-US" dirty="0"/>
              <a:t>  </a:t>
            </a:r>
            <a:r>
              <a:rPr lang="en-US" b="1" dirty="0"/>
              <a:t>Market Crisis | AI | ESG |Pandemic |Regulation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EB3235-A367-DDC2-3B40-6AF46A56B6F3}"/>
              </a:ext>
            </a:extLst>
          </p:cNvPr>
          <p:cNvGrpSpPr/>
          <p:nvPr/>
        </p:nvGrpSpPr>
        <p:grpSpPr>
          <a:xfrm>
            <a:off x="1717860" y="3220063"/>
            <a:ext cx="2212043" cy="3178648"/>
            <a:chOff x="2027141" y="3220063"/>
            <a:chExt cx="2212043" cy="3178648"/>
          </a:xfrm>
        </p:grpSpPr>
        <p:sp>
          <p:nvSpPr>
            <p:cNvPr id="6" name="Down Arrow 5">
              <a:extLst>
                <a:ext uri="{FF2B5EF4-FFF2-40B4-BE49-F238E27FC236}">
                  <a16:creationId xmlns:a16="http://schemas.microsoft.com/office/drawing/2014/main" id="{63F7F294-D619-484D-48F5-BFFBCE0029D9}"/>
                </a:ext>
              </a:extLst>
            </p:cNvPr>
            <p:cNvSpPr/>
            <p:nvPr/>
          </p:nvSpPr>
          <p:spPr>
            <a:xfrm>
              <a:off x="2985246" y="3220063"/>
              <a:ext cx="295836" cy="558391"/>
            </a:xfrm>
            <a:prstGeom prst="downArrow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2B34D6F-1196-FE26-6B94-62FE7A4C2251}"/>
                </a:ext>
              </a:extLst>
            </p:cNvPr>
            <p:cNvSpPr/>
            <p:nvPr/>
          </p:nvSpPr>
          <p:spPr>
            <a:xfrm>
              <a:off x="2148166" y="3839341"/>
              <a:ext cx="1969995" cy="68558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Company 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534C98B-7FE0-B0C3-9B75-8582CA89DA5C}"/>
                </a:ext>
              </a:extLst>
            </p:cNvPr>
            <p:cNvSpPr/>
            <p:nvPr/>
          </p:nvSpPr>
          <p:spPr>
            <a:xfrm>
              <a:off x="2027141" y="4524926"/>
              <a:ext cx="2212043" cy="187378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/>
                <a:t>💥 FRAGILE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Processes fail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People panic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Blame starts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891211-F7E3-ECAB-EF32-B26FBA8ACBD4}"/>
              </a:ext>
            </a:extLst>
          </p:cNvPr>
          <p:cNvGrpSpPr/>
          <p:nvPr/>
        </p:nvGrpSpPr>
        <p:grpSpPr>
          <a:xfrm>
            <a:off x="4942638" y="3233511"/>
            <a:ext cx="2340351" cy="3171960"/>
            <a:chOff x="4742606" y="3233511"/>
            <a:chExt cx="2340351" cy="3171960"/>
          </a:xfrm>
        </p:grpSpPr>
        <p:sp>
          <p:nvSpPr>
            <p:cNvPr id="7" name="Down Arrow 6">
              <a:extLst>
                <a:ext uri="{FF2B5EF4-FFF2-40B4-BE49-F238E27FC236}">
                  <a16:creationId xmlns:a16="http://schemas.microsoft.com/office/drawing/2014/main" id="{76C34FEA-59BA-745D-3C8A-F5370475CCFB}"/>
                </a:ext>
              </a:extLst>
            </p:cNvPr>
            <p:cNvSpPr/>
            <p:nvPr/>
          </p:nvSpPr>
          <p:spPr>
            <a:xfrm>
              <a:off x="5800164" y="3233511"/>
              <a:ext cx="295836" cy="558391"/>
            </a:xfrm>
            <a:prstGeom prst="downArrow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460B7D4-4FD3-AAF5-FF12-8FEBF6A6213C}"/>
                </a:ext>
              </a:extLst>
            </p:cNvPr>
            <p:cNvSpPr/>
            <p:nvPr/>
          </p:nvSpPr>
          <p:spPr>
            <a:xfrm>
              <a:off x="4867273" y="3832640"/>
              <a:ext cx="1969995" cy="68558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Company B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2717D0-DCD3-F618-8D8A-8E5446DFA3E2}"/>
                </a:ext>
              </a:extLst>
            </p:cNvPr>
            <p:cNvSpPr/>
            <p:nvPr/>
          </p:nvSpPr>
          <p:spPr>
            <a:xfrm>
              <a:off x="4742606" y="4531686"/>
              <a:ext cx="2340351" cy="187378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/>
                <a:t>🛡️ ROBUST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Processes hold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People respond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Recovery begins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67B91C1-686B-1263-DE06-09BB820FEFA3}"/>
              </a:ext>
            </a:extLst>
          </p:cNvPr>
          <p:cNvGrpSpPr/>
          <p:nvPr/>
        </p:nvGrpSpPr>
        <p:grpSpPr>
          <a:xfrm>
            <a:off x="8022295" y="3233511"/>
            <a:ext cx="2563065" cy="3156601"/>
            <a:chOff x="7333971" y="3233511"/>
            <a:chExt cx="2563065" cy="3156601"/>
          </a:xfrm>
        </p:grpSpPr>
        <p:sp>
          <p:nvSpPr>
            <p:cNvPr id="8" name="Down Arrow 7">
              <a:extLst>
                <a:ext uri="{FF2B5EF4-FFF2-40B4-BE49-F238E27FC236}">
                  <a16:creationId xmlns:a16="http://schemas.microsoft.com/office/drawing/2014/main" id="{F5739E6A-D62D-FACA-48C9-28D011DB288A}"/>
                </a:ext>
              </a:extLst>
            </p:cNvPr>
            <p:cNvSpPr/>
            <p:nvPr/>
          </p:nvSpPr>
          <p:spPr>
            <a:xfrm>
              <a:off x="8399928" y="3233511"/>
              <a:ext cx="295836" cy="558391"/>
            </a:xfrm>
            <a:prstGeom prst="downArrow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13C2B8B-DA17-32F7-2079-6AED06822002}"/>
                </a:ext>
              </a:extLst>
            </p:cNvPr>
            <p:cNvSpPr/>
            <p:nvPr/>
          </p:nvSpPr>
          <p:spPr>
            <a:xfrm>
              <a:off x="7586380" y="3839341"/>
              <a:ext cx="1969995" cy="68558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Company C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91DAB6-3BCD-A2CF-409C-06F168558EEA}"/>
                </a:ext>
              </a:extLst>
            </p:cNvPr>
            <p:cNvSpPr/>
            <p:nvPr/>
          </p:nvSpPr>
          <p:spPr>
            <a:xfrm>
              <a:off x="7333971" y="4516327"/>
              <a:ext cx="2563065" cy="187378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/>
                <a:t>🚀 ANTIFRAGILE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Processes improve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People learn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Competitive advantage grows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200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AF08B-4402-8D62-BD51-848078C0C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4DE1F-6B3A-5CD8-884A-6547A2675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203" y="123677"/>
            <a:ext cx="8417491" cy="2271386"/>
          </a:xfrm>
        </p:spPr>
        <p:txBody>
          <a:bodyPr/>
          <a:lstStyle/>
          <a:p>
            <a:r>
              <a:rPr lang="en-MY" b="1" dirty="0">
                <a:effectLst/>
              </a:rPr>
              <a:t>CASE STUDY: Boeing 737 MAX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4098" name="Picture 2" descr="5,945 Boeing 737 Max Royalty-Free Images, Stock Photos &amp; Pictures |  Shutterstock">
            <a:extLst>
              <a:ext uri="{FF2B5EF4-FFF2-40B4-BE49-F238E27FC236}">
                <a16:creationId xmlns:a16="http://schemas.microsoft.com/office/drawing/2014/main" id="{E8DC23D2-22BA-54A3-CEE6-C7A510E3C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000" r="90000">
                        <a14:foregroundMark x1="3000" y1="23750" x2="4833" y2="52500"/>
                        <a14:foregroundMark x1="71167" y1="31250" x2="74167" y2="31250"/>
                        <a14:foregroundMark x1="61333" y1="68750" x2="61333" y2="68750"/>
                        <a14:foregroundMark x1="60333" y1="68750" x2="60333" y2="68750"/>
                        <a14:foregroundMark x1="58833" y1="68750" x2="59667" y2="71750"/>
                        <a14:foregroundMark x1="39833" y1="17250" x2="30667" y2="17750"/>
                        <a14:foregroundMark x1="30667" y1="17750" x2="30833" y2="17750"/>
                        <a14:backgroundMark x1="14167" y1="64250" x2="23000" y2="65000"/>
                        <a14:backgroundMark x1="5000" y1="61250" x2="26000" y2="60250"/>
                        <a14:backgroundMark x1="26000" y1="60250" x2="35667" y2="60250"/>
                        <a14:backgroundMark x1="35667" y1="60250" x2="45667" y2="60000"/>
                        <a14:backgroundMark x1="45667" y1="60000" x2="52333" y2="60750"/>
                        <a14:backgroundMark x1="5500" y1="13500" x2="14667" y2="13750"/>
                        <a14:backgroundMark x1="73000" y1="64500" x2="73000" y2="6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4351"/>
            <a:ext cx="6640349" cy="442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21995E-3D0D-C9FA-8094-86AC1B808CAC}"/>
              </a:ext>
            </a:extLst>
          </p:cNvPr>
          <p:cNvSpPr txBox="1"/>
          <p:nvPr/>
        </p:nvSpPr>
        <p:spPr>
          <a:xfrm>
            <a:off x="6267454" y="2364160"/>
            <a:ext cx="5253343" cy="1420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 err="1">
                <a:latin typeface="Arial" panose="020B0604020202020204" pitchFamily="34" charset="0"/>
              </a:rPr>
              <a:t>Prioritised</a:t>
            </a:r>
            <a:r>
              <a:rPr lang="en-US" altLang="en-US" sz="2000" dirty="0">
                <a:latin typeface="Arial" panose="020B0604020202020204" pitchFamily="34" charset="0"/>
              </a:rPr>
              <a:t> speed and cost savings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Arial" panose="020B0604020202020204" pitchFamily="34" charset="0"/>
              </a:rPr>
              <a:t>MCAS was rushed into service</a:t>
            </a: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Arial" panose="020B0604020202020204" pitchFamily="34" charset="0"/>
              </a:rPr>
              <a:t>Safety warnings were not acted upon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93C646-D03A-2E29-7A9A-E094F77F6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Explosion 1 2">
            <a:extLst>
              <a:ext uri="{FF2B5EF4-FFF2-40B4-BE49-F238E27FC236}">
                <a16:creationId xmlns:a16="http://schemas.microsoft.com/office/drawing/2014/main" id="{01473AA7-FB16-6199-9782-3F8E0B4225D6}"/>
              </a:ext>
            </a:extLst>
          </p:cNvPr>
          <p:cNvSpPr/>
          <p:nvPr/>
        </p:nvSpPr>
        <p:spPr>
          <a:xfrm>
            <a:off x="5626507" y="1790483"/>
            <a:ext cx="5660623" cy="331015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IMPACT: </a:t>
            </a:r>
          </a:p>
          <a:p>
            <a:pPr algn="ctr"/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</a:rPr>
              <a:t>2 CRASHES</a:t>
            </a:r>
          </a:p>
          <a:p>
            <a:pPr algn="ctr"/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</a:rPr>
              <a:t>346 DEATHS</a:t>
            </a:r>
          </a:p>
          <a:p>
            <a:pPr algn="ctr"/>
            <a:r>
              <a:rPr lang="en-US" dirty="0">
                <a:solidFill>
                  <a:schemeClr val="bg1">
                    <a:lumMod val="75000"/>
                    <a:lumOff val="25000"/>
                  </a:schemeClr>
                </a:solidFill>
              </a:rPr>
              <a:t>US$ 20 BILLION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D61C8B-86EB-FFDE-C091-5F0DF134FBF2}"/>
              </a:ext>
            </a:extLst>
          </p:cNvPr>
          <p:cNvSpPr txBox="1">
            <a:spLocks/>
          </p:cNvSpPr>
          <p:nvPr/>
        </p:nvSpPr>
        <p:spPr>
          <a:xfrm>
            <a:off x="6267454" y="5074257"/>
            <a:ext cx="4705350" cy="15522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MY" sz="1800" b="1" i="1" dirty="0">
                <a:solidFill>
                  <a:srgbClr val="FFC000"/>
                </a:solidFill>
                <a:effectLst/>
              </a:rPr>
              <a:t>THE FRAGILITY WAS ALWAYS THERE – HIDDEN BENEATH STRONG FINANCIAL RESULTS UNTIL IT WASN’T</a:t>
            </a:r>
            <a:endParaRPr lang="en-US" sz="1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1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D91A4-BEB0-9BB5-D3D7-FBDF6A62C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2B77B-AE7F-950F-2D04-0678819CB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221" y="2137776"/>
            <a:ext cx="8417491" cy="2271386"/>
          </a:xfrm>
        </p:spPr>
        <p:txBody>
          <a:bodyPr/>
          <a:lstStyle/>
          <a:p>
            <a:pPr algn="ctr"/>
            <a:r>
              <a:rPr lang="en-MY" b="1" i="1" dirty="0">
                <a:solidFill>
                  <a:srgbClr val="FFC000"/>
                </a:solidFill>
                <a:effectLst/>
              </a:rPr>
              <a:t>FRAGILITY IS NOT DRAMATIC.  IT IS THE QUIET ACCUMULATION OF EVERY SHORTCUT TAKEN IN THE NAME OF SPEED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8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722C5-D820-1B46-9289-9688A9147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5FC58-1146-6764-A53D-FEC4B0F60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18" y="459288"/>
            <a:ext cx="8417491" cy="2271386"/>
          </a:xfrm>
        </p:spPr>
        <p:txBody>
          <a:bodyPr/>
          <a:lstStyle/>
          <a:p>
            <a:r>
              <a:rPr lang="en-MY" b="1" dirty="0">
                <a:effectLst/>
              </a:rPr>
              <a:t>PROCESS MATURITY AS THE REAL COMPETITIVE ADVANTAGE</a:t>
            </a:r>
            <a:br>
              <a:rPr lang="en-MY">
                <a:effectLst/>
              </a:rPr>
            </a:br>
            <a:r>
              <a:rPr lang="en-MY" i="1">
                <a:effectLst/>
              </a:rPr>
              <a:t>Slow </a:t>
            </a:r>
            <a:r>
              <a:rPr lang="en-MY" i="1" dirty="0">
                <a:effectLst/>
              </a:rPr>
              <a:t>is smooth. Smooth is fast.</a:t>
            </a:r>
            <a:r>
              <a:rPr lang="en-MY" dirty="0">
                <a:effectLst/>
              </a:rPr>
              <a:t> 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EB1D1D-BF48-CF10-A168-53D3440B3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661" y="3616655"/>
            <a:ext cx="10822678" cy="249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89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05B68B5-9E14-B03B-B0AF-24D5C27FDDD9}"/>
              </a:ext>
            </a:extLst>
          </p:cNvPr>
          <p:cNvSpPr/>
          <p:nvPr/>
        </p:nvSpPr>
        <p:spPr>
          <a:xfrm>
            <a:off x="1900238" y="2271713"/>
            <a:ext cx="2471737" cy="29003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REPEATABILITY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897BFD6-A459-865B-DF05-1496E5D41DAA}"/>
              </a:ext>
            </a:extLst>
          </p:cNvPr>
          <p:cNvSpPr/>
          <p:nvPr/>
        </p:nvSpPr>
        <p:spPr>
          <a:xfrm>
            <a:off x="4860131" y="2271713"/>
            <a:ext cx="2471737" cy="2900363"/>
          </a:xfrm>
          <a:prstGeom prst="roundRect">
            <a:avLst/>
          </a:prstGeom>
          <a:solidFill>
            <a:schemeClr val="accent3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AUDITABILITY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01E1D5-B300-76A4-09D9-93413DD3B9BF}"/>
              </a:ext>
            </a:extLst>
          </p:cNvPr>
          <p:cNvSpPr/>
          <p:nvPr/>
        </p:nvSpPr>
        <p:spPr>
          <a:xfrm>
            <a:off x="7820025" y="2271713"/>
            <a:ext cx="2471737" cy="2900363"/>
          </a:xfrm>
          <a:prstGeom prst="roundRect">
            <a:avLst/>
          </a:prstGeom>
          <a:solidFill>
            <a:schemeClr val="accent4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RESILIENCE TO PRESSURE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9FA4E6C-3E0C-7585-26DE-61FA31A75C64}"/>
              </a:ext>
            </a:extLst>
          </p:cNvPr>
          <p:cNvSpPr txBox="1">
            <a:spLocks/>
          </p:cNvSpPr>
          <p:nvPr/>
        </p:nvSpPr>
        <p:spPr>
          <a:xfrm>
            <a:off x="671203" y="123677"/>
            <a:ext cx="8417491" cy="2271386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MY" b="1" dirty="0">
                <a:effectLst/>
              </a:rPr>
              <a:t>WHAT IS PROCESS MATURITY?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74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0E14C6E-2930-A3C2-8966-075E0D92B3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5714870"/>
              </p:ext>
            </p:extLst>
          </p:nvPr>
        </p:nvGraphicFramePr>
        <p:xfrm>
          <a:off x="671203" y="1259370"/>
          <a:ext cx="10788201" cy="5300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BD5F9511-6A00-C949-9740-D7EED91F5065}"/>
              </a:ext>
            </a:extLst>
          </p:cNvPr>
          <p:cNvSpPr txBox="1">
            <a:spLocks/>
          </p:cNvSpPr>
          <p:nvPr/>
        </p:nvSpPr>
        <p:spPr>
          <a:xfrm>
            <a:off x="671203" y="123677"/>
            <a:ext cx="8417491" cy="2271386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MY" b="1" dirty="0">
                <a:effectLst/>
              </a:rPr>
              <a:t>BUILDING THE CONDITIONS WHERE FAST IS ALSO SAFE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2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63766</TotalTime>
  <Words>355</Words>
  <Application>Microsoft Macintosh PowerPoint</Application>
  <PresentationFormat>Widescreen</PresentationFormat>
  <Paragraphs>68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Courier New</vt:lpstr>
      <vt:lpstr>Mesh</vt:lpstr>
      <vt:lpstr>The Illusion of speed</vt:lpstr>
      <vt:lpstr>Speed without structure doesn’t accelerate progress — it accelerates collapsE</vt:lpstr>
      <vt:lpstr>SPEED AS A COMPETITIVE MYTH We’ve confused urgency with strategy</vt:lpstr>
      <vt:lpstr>ORGANISATIONAL FRAGILITY: THE HIDDEN COST</vt:lpstr>
      <vt:lpstr>CASE STUDY: Boeing 737 MAX</vt:lpstr>
      <vt:lpstr>FRAGILITY IS NOT DRAMATIC.  IT IS THE QUIET ACCUMULATION OF EVERY SHORTCUT TAKEN IN THE NAME OF SPEED</vt:lpstr>
      <vt:lpstr>PROCESS MATURITY AS THE REAL COMPETITIVE ADVANTAGE Slow is smooth. Smooth is fast. </vt:lpstr>
      <vt:lpstr>PowerPoint Presentation</vt:lpstr>
      <vt:lpstr>PowerPoint Presentation</vt:lpstr>
      <vt:lpstr>PowerPoint Presentation</vt:lpstr>
      <vt:lpstr>SPEED WITH WISDOM IS AGILITY SPEED WITHOUT WISDOM IS JUST EXPOSURE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Ems WS</dc:creator>
  <cp:lastModifiedBy>Ems WS</cp:lastModifiedBy>
  <cp:revision>6</cp:revision>
  <dcterms:created xsi:type="dcterms:W3CDTF">2026-05-18T12:17:05Z</dcterms:created>
  <dcterms:modified xsi:type="dcterms:W3CDTF">2026-07-22T03:19:08Z</dcterms:modified>
</cp:coreProperties>
</file>